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82" r:id="rId17"/>
    <p:sldId id="273" r:id="rId18"/>
    <p:sldId id="28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5" r:id="rId27"/>
  </p:sldIdLst>
  <p:sldSz cx="12192000" cy="6858000"/>
  <p:notesSz cx="6858000" cy="9144000"/>
  <p:embeddedFontLst>
    <p:embeddedFont>
      <p:font typeface="Play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z599Xea4WW3OZ3bp8nVHX0GfV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>
          <a:extLst>
            <a:ext uri="{FF2B5EF4-FFF2-40B4-BE49-F238E27FC236}">
              <a16:creationId xmlns:a16="http://schemas.microsoft.com/office/drawing/2014/main" id="{C7DFC05D-D6C2-54DB-B055-C1B446F19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>
            <a:extLst>
              <a:ext uri="{FF2B5EF4-FFF2-40B4-BE49-F238E27FC236}">
                <a16:creationId xmlns:a16="http://schemas.microsoft.com/office/drawing/2014/main" id="{65282CC2-B5C7-A7D0-7C77-8E3F1A0DE4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:notes">
            <a:extLst>
              <a:ext uri="{FF2B5EF4-FFF2-40B4-BE49-F238E27FC236}">
                <a16:creationId xmlns:a16="http://schemas.microsoft.com/office/drawing/2014/main" id="{F85D7D54-10ED-7108-CD70-CA72973184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887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BD63EBBE-37C2-0852-FEE9-EB2BE87FA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>
            <a:extLst>
              <a:ext uri="{FF2B5EF4-FFF2-40B4-BE49-F238E27FC236}">
                <a16:creationId xmlns:a16="http://schemas.microsoft.com/office/drawing/2014/main" id="{75A20541-DCF4-AED4-5297-1700C4436E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9:notes">
            <a:extLst>
              <a:ext uri="{FF2B5EF4-FFF2-40B4-BE49-F238E27FC236}">
                <a16:creationId xmlns:a16="http://schemas.microsoft.com/office/drawing/2014/main" id="{B1B38EF2-8227-5DD3-A986-33EFD71D01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262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1057350"/>
            <a:ext cx="5803049" cy="4743300"/>
          </a:xfrm>
          <a:prstGeom prst="rect">
            <a:avLst/>
          </a:prstGeom>
          <a:solidFill>
            <a:schemeClr val="l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"/>
          <p:cNvSpPr txBox="1"/>
          <p:nvPr/>
        </p:nvSpPr>
        <p:spPr>
          <a:xfrm>
            <a:off x="501444" y="193745"/>
            <a:ext cx="11415252" cy="4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Functional Genomics: From assembled contigs to community function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285100" y="3319900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657033" y="3319900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1028966" y="3319900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1400899" y="3319900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1772832" y="3329850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2144765" y="3329850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2516698" y="3329850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2888631" y="3329850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3260565" y="3329850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3632498" y="3329850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4004431" y="3329850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4376364" y="3329850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4748297" y="3329850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5120230" y="3329850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5492163" y="3329850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5864096" y="3329850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6236029" y="3324875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"/>
          <p:cNvSpPr/>
          <p:nvPr/>
        </p:nvSpPr>
        <p:spPr>
          <a:xfrm>
            <a:off x="6607962" y="3324875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"/>
          <p:cNvSpPr/>
          <p:nvPr/>
        </p:nvSpPr>
        <p:spPr>
          <a:xfrm>
            <a:off x="6979895" y="3324875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"/>
          <p:cNvSpPr/>
          <p:nvPr/>
        </p:nvSpPr>
        <p:spPr>
          <a:xfrm>
            <a:off x="7351828" y="3324875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"/>
          <p:cNvSpPr/>
          <p:nvPr/>
        </p:nvSpPr>
        <p:spPr>
          <a:xfrm>
            <a:off x="7723761" y="3334825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"/>
          <p:cNvSpPr/>
          <p:nvPr/>
        </p:nvSpPr>
        <p:spPr>
          <a:xfrm>
            <a:off x="8095694" y="3334825"/>
            <a:ext cx="216300" cy="198300"/>
          </a:xfrm>
          <a:prstGeom prst="ellipse">
            <a:avLst/>
          </a:prstGeom>
          <a:solidFill>
            <a:srgbClr val="7575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8" name="Google Shape;108;p1"/>
          <p:cNvCxnSpPr/>
          <p:nvPr/>
        </p:nvCxnSpPr>
        <p:spPr>
          <a:xfrm>
            <a:off x="765175" y="2020100"/>
            <a:ext cx="0" cy="125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Google Shape;109;p1"/>
          <p:cNvSpPr/>
          <p:nvPr/>
        </p:nvSpPr>
        <p:spPr>
          <a:xfrm>
            <a:off x="285100" y="1057350"/>
            <a:ext cx="1967700" cy="1024200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"/>
          <p:cNvSpPr txBox="1"/>
          <p:nvPr/>
        </p:nvSpPr>
        <p:spPr>
          <a:xfrm>
            <a:off x="273575" y="1057350"/>
            <a:ext cx="19677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Read quality check and trimming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720575" y="2081550"/>
            <a:ext cx="83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Step 1</a:t>
            </a:r>
            <a:endParaRPr b="1"/>
          </a:p>
        </p:txBody>
      </p:sp>
      <p:cxnSp>
        <p:nvCxnSpPr>
          <p:cNvPr id="112" name="Google Shape;112;p1"/>
          <p:cNvCxnSpPr/>
          <p:nvPr/>
        </p:nvCxnSpPr>
        <p:spPr>
          <a:xfrm>
            <a:off x="1880975" y="3577773"/>
            <a:ext cx="0" cy="125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" name="Google Shape;113;p1"/>
          <p:cNvSpPr/>
          <p:nvPr/>
        </p:nvSpPr>
        <p:spPr>
          <a:xfrm>
            <a:off x="1553675" y="4776450"/>
            <a:ext cx="1967700" cy="1024200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"/>
          <p:cNvSpPr txBox="1"/>
          <p:nvPr/>
        </p:nvSpPr>
        <p:spPr>
          <a:xfrm>
            <a:off x="1581150" y="4776450"/>
            <a:ext cx="1895715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</a:rPr>
              <a:t>Host contamination removal, assembly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1836375" y="4407150"/>
            <a:ext cx="83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Step 2</a:t>
            </a:r>
            <a:endParaRPr b="1"/>
          </a:p>
        </p:txBody>
      </p:sp>
      <p:cxnSp>
        <p:nvCxnSpPr>
          <p:cNvPr id="116" name="Google Shape;116;p1"/>
          <p:cNvCxnSpPr/>
          <p:nvPr/>
        </p:nvCxnSpPr>
        <p:spPr>
          <a:xfrm>
            <a:off x="4112575" y="2020100"/>
            <a:ext cx="0" cy="125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1"/>
          <p:cNvSpPr/>
          <p:nvPr/>
        </p:nvSpPr>
        <p:spPr>
          <a:xfrm>
            <a:off x="3740775" y="1057350"/>
            <a:ext cx="1967700" cy="1024200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"/>
          <p:cNvSpPr txBox="1"/>
          <p:nvPr/>
        </p:nvSpPr>
        <p:spPr>
          <a:xfrm>
            <a:off x="4067975" y="2081550"/>
            <a:ext cx="83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Step 3</a:t>
            </a:r>
            <a:endParaRPr b="1"/>
          </a:p>
        </p:txBody>
      </p:sp>
      <p:sp>
        <p:nvSpPr>
          <p:cNvPr id="119" name="Google Shape;119;p1"/>
          <p:cNvSpPr txBox="1"/>
          <p:nvPr/>
        </p:nvSpPr>
        <p:spPr>
          <a:xfrm>
            <a:off x="3740775" y="1057350"/>
            <a:ext cx="1967700" cy="8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</a:rPr>
              <a:t>Contig filtering, Binning of MAGs, Bin refinement, Quality check</a:t>
            </a:r>
            <a:endParaRPr sz="1200" dirty="0">
              <a:solidFill>
                <a:schemeClr val="dk1"/>
              </a:solidFill>
            </a:endParaRPr>
          </a:p>
        </p:txBody>
      </p:sp>
      <p:cxnSp>
        <p:nvCxnSpPr>
          <p:cNvPr id="120" name="Google Shape;120;p1"/>
          <p:cNvCxnSpPr/>
          <p:nvPr/>
        </p:nvCxnSpPr>
        <p:spPr>
          <a:xfrm>
            <a:off x="6704388" y="3558435"/>
            <a:ext cx="0" cy="125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Google Shape;121;p1"/>
          <p:cNvSpPr/>
          <p:nvPr/>
        </p:nvSpPr>
        <p:spPr>
          <a:xfrm>
            <a:off x="6377088" y="4757111"/>
            <a:ext cx="1967700" cy="1024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"/>
          <p:cNvSpPr txBox="1"/>
          <p:nvPr/>
        </p:nvSpPr>
        <p:spPr>
          <a:xfrm>
            <a:off x="6404594" y="4908900"/>
            <a:ext cx="1907400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</a:rPr>
              <a:t>MAG/ Contig functional profiling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6659788" y="4387811"/>
            <a:ext cx="833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</a:rPr>
              <a:t>Step 4</a:t>
            </a:r>
            <a:endParaRPr sz="1700" b="1"/>
          </a:p>
        </p:txBody>
      </p:sp>
      <p:sp>
        <p:nvSpPr>
          <p:cNvPr id="124" name="Google Shape;124;p1"/>
          <p:cNvSpPr txBox="1"/>
          <p:nvPr/>
        </p:nvSpPr>
        <p:spPr>
          <a:xfrm>
            <a:off x="9192000" y="5380703"/>
            <a:ext cx="30000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Prateek Shetty, Ph.D.</a:t>
            </a:r>
            <a:endParaRPr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JSMC Postdoctoral fellow,</a:t>
            </a:r>
            <a:endParaRPr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Friedrich Schiller University</a:t>
            </a:r>
            <a:endParaRPr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Matthias Schleiden Institute General Botany,</a:t>
            </a:r>
            <a:endParaRPr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Jena, Germany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4300" y="827513"/>
            <a:ext cx="1967700" cy="78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47738" y="1614600"/>
            <a:ext cx="1720825" cy="69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"/>
          <p:cNvPicPr preferRelativeResize="0"/>
          <p:nvPr/>
        </p:nvPicPr>
        <p:blipFill rotWithShape="1">
          <a:blip r:embed="rId5">
            <a:alphaModFix/>
          </a:blip>
          <a:srcRect l="9158" t="73289" r="63148"/>
          <a:stretch/>
        </p:blipFill>
        <p:spPr>
          <a:xfrm>
            <a:off x="7393100" y="749075"/>
            <a:ext cx="877600" cy="611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1"/>
          <p:cNvCxnSpPr/>
          <p:nvPr/>
        </p:nvCxnSpPr>
        <p:spPr>
          <a:xfrm>
            <a:off x="6212675" y="1865488"/>
            <a:ext cx="251100" cy="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"/>
          <p:cNvCxnSpPr/>
          <p:nvPr/>
        </p:nvCxnSpPr>
        <p:spPr>
          <a:xfrm>
            <a:off x="6543975" y="2012888"/>
            <a:ext cx="5001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"/>
          <p:cNvCxnSpPr/>
          <p:nvPr/>
        </p:nvCxnSpPr>
        <p:spPr>
          <a:xfrm>
            <a:off x="6084700" y="2170288"/>
            <a:ext cx="1111500" cy="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"/>
          <p:cNvCxnSpPr/>
          <p:nvPr/>
        </p:nvCxnSpPr>
        <p:spPr>
          <a:xfrm>
            <a:off x="6915900" y="2322688"/>
            <a:ext cx="256500" cy="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1"/>
          <p:cNvCxnSpPr/>
          <p:nvPr/>
        </p:nvCxnSpPr>
        <p:spPr>
          <a:xfrm>
            <a:off x="6468750" y="2250088"/>
            <a:ext cx="354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1"/>
          <p:cNvCxnSpPr/>
          <p:nvPr/>
        </p:nvCxnSpPr>
        <p:spPr>
          <a:xfrm>
            <a:off x="6327675" y="2367588"/>
            <a:ext cx="354000" cy="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1"/>
          <p:cNvCxnSpPr/>
          <p:nvPr/>
        </p:nvCxnSpPr>
        <p:spPr>
          <a:xfrm>
            <a:off x="6468750" y="2072763"/>
            <a:ext cx="251100" cy="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1"/>
          <p:cNvCxnSpPr/>
          <p:nvPr/>
        </p:nvCxnSpPr>
        <p:spPr>
          <a:xfrm>
            <a:off x="6759325" y="1951488"/>
            <a:ext cx="354000" cy="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"/>
          <p:cNvCxnSpPr/>
          <p:nvPr/>
        </p:nvCxnSpPr>
        <p:spPr>
          <a:xfrm>
            <a:off x="6199925" y="1973588"/>
            <a:ext cx="276600" cy="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"/>
          <p:cNvCxnSpPr/>
          <p:nvPr/>
        </p:nvCxnSpPr>
        <p:spPr>
          <a:xfrm>
            <a:off x="6105825" y="2126013"/>
            <a:ext cx="256500" cy="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1"/>
          <p:cNvCxnSpPr/>
          <p:nvPr/>
        </p:nvCxnSpPr>
        <p:spPr>
          <a:xfrm>
            <a:off x="6029013" y="1911588"/>
            <a:ext cx="354000" cy="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Google Shape;139;p1"/>
          <p:cNvCxnSpPr/>
          <p:nvPr/>
        </p:nvCxnSpPr>
        <p:spPr>
          <a:xfrm>
            <a:off x="6639425" y="2106038"/>
            <a:ext cx="256500" cy="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Google Shape;140;p1"/>
          <p:cNvSpPr/>
          <p:nvPr/>
        </p:nvSpPr>
        <p:spPr>
          <a:xfrm rot="-878275">
            <a:off x="8038367" y="2304193"/>
            <a:ext cx="339520" cy="319364"/>
          </a:xfrm>
          <a:prstGeom prst="blockArc">
            <a:avLst>
              <a:gd name="adj1" fmla="val 10800000"/>
              <a:gd name="adj2" fmla="val 9340294"/>
              <a:gd name="adj3" fmla="val 18882"/>
            </a:avLst>
          </a:prstGeom>
          <a:solidFill>
            <a:srgbClr val="38761D"/>
          </a:solidFill>
          <a:ln w="73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275" tIns="70275" rIns="70275" bIns="70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76"/>
          </a:p>
        </p:txBody>
      </p:sp>
      <p:sp>
        <p:nvSpPr>
          <p:cNvPr id="141" name="Google Shape;141;p1"/>
          <p:cNvSpPr/>
          <p:nvPr/>
        </p:nvSpPr>
        <p:spPr>
          <a:xfrm rot="-878275">
            <a:off x="7482021" y="2360409"/>
            <a:ext cx="339520" cy="319364"/>
          </a:xfrm>
          <a:prstGeom prst="blockArc">
            <a:avLst>
              <a:gd name="adj1" fmla="val 10800000"/>
              <a:gd name="adj2" fmla="val 937655"/>
              <a:gd name="adj3" fmla="val 17637"/>
            </a:avLst>
          </a:prstGeom>
          <a:solidFill>
            <a:schemeClr val="lt2"/>
          </a:solidFill>
          <a:ln w="73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275" tIns="70275" rIns="70275" bIns="70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76"/>
          </a:p>
        </p:txBody>
      </p:sp>
      <p:sp>
        <p:nvSpPr>
          <p:cNvPr id="142" name="Google Shape;142;p1"/>
          <p:cNvSpPr/>
          <p:nvPr/>
        </p:nvSpPr>
        <p:spPr>
          <a:xfrm rot="-878275">
            <a:off x="8038375" y="2920012"/>
            <a:ext cx="339520" cy="319364"/>
          </a:xfrm>
          <a:prstGeom prst="blockArc">
            <a:avLst>
              <a:gd name="adj1" fmla="val 10800000"/>
              <a:gd name="adj2" fmla="val 19142081"/>
              <a:gd name="adj3" fmla="val 17934"/>
            </a:avLst>
          </a:prstGeom>
          <a:solidFill>
            <a:srgbClr val="A61C00"/>
          </a:solidFill>
          <a:ln w="73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275" tIns="70275" rIns="70275" bIns="70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76"/>
          </a:p>
        </p:txBody>
      </p:sp>
      <p:sp>
        <p:nvSpPr>
          <p:cNvPr id="143" name="Google Shape;143;p1"/>
          <p:cNvSpPr/>
          <p:nvPr/>
        </p:nvSpPr>
        <p:spPr>
          <a:xfrm rot="-878275">
            <a:off x="8366016" y="2608003"/>
            <a:ext cx="339520" cy="319364"/>
          </a:xfrm>
          <a:prstGeom prst="blockArc">
            <a:avLst>
              <a:gd name="adj1" fmla="val 10800000"/>
              <a:gd name="adj2" fmla="val 10098696"/>
              <a:gd name="adj3" fmla="val 16238"/>
            </a:avLst>
          </a:prstGeom>
          <a:solidFill>
            <a:srgbClr val="FF00FF"/>
          </a:solidFill>
          <a:ln w="73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275" tIns="70275" rIns="70275" bIns="70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76"/>
          </a:p>
        </p:txBody>
      </p:sp>
      <p:sp>
        <p:nvSpPr>
          <p:cNvPr id="144" name="Google Shape;144;p1"/>
          <p:cNvSpPr/>
          <p:nvPr/>
        </p:nvSpPr>
        <p:spPr>
          <a:xfrm rot="-878275">
            <a:off x="7707985" y="2607990"/>
            <a:ext cx="339520" cy="319364"/>
          </a:xfrm>
          <a:prstGeom prst="blockArc">
            <a:avLst>
              <a:gd name="adj1" fmla="val 10800000"/>
              <a:gd name="adj2" fmla="val 4518798"/>
              <a:gd name="adj3" fmla="val 15614"/>
            </a:avLst>
          </a:prstGeom>
          <a:solidFill>
            <a:srgbClr val="E69138"/>
          </a:solidFill>
          <a:ln w="73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275" tIns="70275" rIns="70275" bIns="70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76"/>
          </a:p>
        </p:txBody>
      </p:sp>
      <p:sp>
        <p:nvSpPr>
          <p:cNvPr id="145" name="Google Shape;145;p1"/>
          <p:cNvSpPr/>
          <p:nvPr/>
        </p:nvSpPr>
        <p:spPr>
          <a:xfrm rot="-5397938" flipH="1">
            <a:off x="6804019" y="1096975"/>
            <a:ext cx="500100" cy="651000"/>
          </a:xfrm>
          <a:prstGeom prst="bentArrow">
            <a:avLst>
              <a:gd name="adj1" fmla="val 11103"/>
              <a:gd name="adj2" fmla="val 23099"/>
              <a:gd name="adj3" fmla="val 25000"/>
              <a:gd name="adj4" fmla="val 42106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"/>
          <p:cNvSpPr/>
          <p:nvPr/>
        </p:nvSpPr>
        <p:spPr>
          <a:xfrm rot="-10798722" flipH="1">
            <a:off x="6875275" y="2498136"/>
            <a:ext cx="806700" cy="651000"/>
          </a:xfrm>
          <a:prstGeom prst="bentArrow">
            <a:avLst>
              <a:gd name="adj1" fmla="val 6586"/>
              <a:gd name="adj2" fmla="val 23099"/>
              <a:gd name="adj3" fmla="val 25000"/>
              <a:gd name="adj4" fmla="val 42106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"/>
          <p:cNvSpPr/>
          <p:nvPr/>
        </p:nvSpPr>
        <p:spPr>
          <a:xfrm rot="5402062" flipH="1">
            <a:off x="8480825" y="2102675"/>
            <a:ext cx="500100" cy="341700"/>
          </a:xfrm>
          <a:prstGeom prst="bentArrow">
            <a:avLst>
              <a:gd name="adj1" fmla="val 11103"/>
              <a:gd name="adj2" fmla="val 23099"/>
              <a:gd name="adj3" fmla="val 25000"/>
              <a:gd name="adj4" fmla="val 42106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6">
            <a:alphaModFix/>
          </a:blip>
          <a:srcRect l="17073" r="15391" b="53144"/>
          <a:stretch/>
        </p:blipFill>
        <p:spPr>
          <a:xfrm>
            <a:off x="8180225" y="1313787"/>
            <a:ext cx="1111500" cy="702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title"/>
          </p:nvPr>
        </p:nvSpPr>
        <p:spPr>
          <a:xfrm>
            <a:off x="838200" y="6750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Normalization	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2"/>
          <p:cNvSpPr txBox="1">
            <a:spLocks noGrp="1"/>
          </p:cNvSpPr>
          <p:nvPr>
            <p:ph type="body" idx="1"/>
          </p:nvPr>
        </p:nvSpPr>
        <p:spPr>
          <a:xfrm>
            <a:off x="838200" y="139320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/>
              <a:t>Longer genes have higher probability to be sequenced compared to shorter genes.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sz="2000" dirty="0"/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n-US" sz="2000" dirty="0"/>
              <a:t>RPKM (Reads per kilobase of transcript per million reads mapped)</a:t>
            </a:r>
          </a:p>
          <a:p>
            <a:pPr marL="228600" lvl="0" indent="-228600">
              <a:spcBef>
                <a:spcPts val="0"/>
              </a:spcBef>
              <a:buSzPts val="2800"/>
            </a:pPr>
            <a:endParaRPr lang="en-US" sz="2000" dirty="0"/>
          </a:p>
          <a:p>
            <a:pPr marL="228600" lvl="0" indent="-228600">
              <a:spcBef>
                <a:spcPts val="0"/>
              </a:spcBef>
              <a:buSzPts val="2800"/>
            </a:pPr>
            <a:endParaRPr lang="en-US" sz="2000" dirty="0"/>
          </a:p>
          <a:p>
            <a:pPr marL="228600" lvl="0" indent="-228600">
              <a:spcBef>
                <a:spcPts val="0"/>
              </a:spcBef>
              <a:buSzPts val="2800"/>
            </a:pPr>
            <a:endParaRPr lang="en-US" sz="2000" dirty="0"/>
          </a:p>
          <a:p>
            <a:pPr marL="228600" lvl="0" indent="-228600">
              <a:spcBef>
                <a:spcPts val="0"/>
              </a:spcBef>
              <a:buSzPts val="2800"/>
            </a:pPr>
            <a:endParaRPr lang="en-US" sz="2000" dirty="0"/>
          </a:p>
          <a:p>
            <a:pPr marL="228600" lvl="0" indent="-228600">
              <a:spcBef>
                <a:spcPts val="0"/>
              </a:spcBef>
              <a:buSzPts val="2800"/>
            </a:pPr>
            <a:endParaRPr lang="en-US" sz="2000" dirty="0"/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n-US" sz="2000" dirty="0"/>
              <a:t>TPM (Transcripts per million)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753E9-3DD1-C9A6-A6E6-000A38E5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19" y="2425510"/>
            <a:ext cx="4359018" cy="586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6ACD3F-6D6A-8188-BBC9-76896A662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305" y="4293839"/>
            <a:ext cx="5906012" cy="708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736688-A49F-919C-506A-8D95946DC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022" y="5212022"/>
            <a:ext cx="2491956" cy="655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BD1D75-16CB-5F06-9F29-7CA0B737BFA5}"/>
              </a:ext>
            </a:extLst>
          </p:cNvPr>
          <p:cNvSpPr txBox="1"/>
          <p:nvPr/>
        </p:nvSpPr>
        <p:spPr>
          <a:xfrm>
            <a:off x="6094228" y="6240944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Zhao et al., 2020</a:t>
            </a:r>
            <a:r>
              <a:rPr lang="en-US" dirty="0"/>
              <a:t> “Misuse of RPKM or TPM normalization when comparing across samples and sequencing protocols”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Caveats!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/>
              <a:t>Metagenomics will not give you information on expression of the gene.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/>
              <a:t>It only suggests that there maybe the potential to perform these functions. Presence or absence of a gene does not always translate into biological activity.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/>
              <a:t>DNA can also come from dead cells/ noise in environment. </a:t>
            </a:r>
            <a:endParaRPr sz="20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Case study 1: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Genome-resolved metagenomics reveals role of iron metabolism in drought-induced rhizosphere microbiome dynamics</a:t>
            </a:r>
            <a:endParaRPr dirty="0"/>
          </a:p>
        </p:txBody>
      </p:sp>
      <p:pic>
        <p:nvPicPr>
          <p:cNvPr id="255" name="Google Shape;25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549222"/>
            <a:ext cx="4456155" cy="2199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5" descr="A chart of different types of plant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5016" y="1549222"/>
            <a:ext cx="5281422" cy="5222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Case study 1: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Genome-resolved metagenomics reveals role of iron metabolism in drought-induced rhizosphere microbiome dynamics</a:t>
            </a:r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Raw Data Assessment -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FastQC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v0.11.5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Read Trimming and Filtering -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cutadapt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v1.6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-Assembly Approach - MEGAHIT v1.1.2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Coding Sequence Prediction -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Prokka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v1.13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COG Assignment –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Prokka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buSzPts val="24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Relative abundance qua</a:t>
            </a:r>
            <a:r>
              <a:rPr lang="en-US" sz="2400" dirty="0"/>
              <a:t>nt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ification </a:t>
            </a:r>
            <a:r>
              <a:rPr lang="en-US" sz="2400" dirty="0"/>
              <a:t>–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Kallisto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Differential abundance of functions – Deseq2 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NOTE: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Prokka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uses static COG database (often COG 2014 or earlier) while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eggNOG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database is updated(currently v5.0, updated 2019)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Case study 1: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Genome-resolved metagenomics reveals role of iron metabolism in drought-induced rhizosphere microbiome dynamics</a:t>
            </a:r>
            <a:endParaRPr/>
          </a:p>
        </p:txBody>
      </p:sp>
      <p:pic>
        <p:nvPicPr>
          <p:cNvPr id="268" name="Google Shape;268;p17" descr="A diagram of soil and soil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688"/>
            <a:ext cx="10048352" cy="469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"/>
          <p:cNvSpPr txBox="1"/>
          <p:nvPr/>
        </p:nvSpPr>
        <p:spPr>
          <a:xfrm>
            <a:off x="903125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</a:rPr>
              <a:t>Case study 2: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A framework for the targeted recruitment of crop-beneficial soil taxa based on network analysis of metagenomics data</a:t>
            </a:r>
            <a:endParaRPr dirty="0"/>
          </a:p>
        </p:txBody>
      </p:sp>
      <p:pic>
        <p:nvPicPr>
          <p:cNvPr id="274" name="Google Shape;274;p18"/>
          <p:cNvPicPr preferRelativeResize="0"/>
          <p:nvPr/>
        </p:nvPicPr>
        <p:blipFill rotWithShape="1">
          <a:blip r:embed="rId3">
            <a:alphaModFix/>
          </a:blip>
          <a:srcRect b="23215"/>
          <a:stretch/>
        </p:blipFill>
        <p:spPr>
          <a:xfrm>
            <a:off x="327592" y="1843088"/>
            <a:ext cx="4797068" cy="29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8" descr="A screenshot of a computer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 r="51159"/>
          <a:stretch/>
        </p:blipFill>
        <p:spPr>
          <a:xfrm>
            <a:off x="7378841" y="1843088"/>
            <a:ext cx="4267199" cy="4827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>
          <a:extLst>
            <a:ext uri="{FF2B5EF4-FFF2-40B4-BE49-F238E27FC236}">
              <a16:creationId xmlns:a16="http://schemas.microsoft.com/office/drawing/2014/main" id="{1BE3D08D-3E23-5A5B-5122-44191FC3D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>
            <a:extLst>
              <a:ext uri="{FF2B5EF4-FFF2-40B4-BE49-F238E27FC236}">
                <a16:creationId xmlns:a16="http://schemas.microsoft.com/office/drawing/2014/main" id="{FC55190B-A1AA-32D1-CFD5-A68E82F6A4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2400"/>
            </a:pPr>
            <a:r>
              <a:rPr lang="en-US" sz="2400" b="1" dirty="0">
                <a:latin typeface="+mj-lt"/>
                <a:ea typeface="Arial"/>
                <a:cs typeface="Arial"/>
                <a:sym typeface="Arial"/>
              </a:rPr>
              <a:t>Case study 2:</a:t>
            </a:r>
            <a:r>
              <a:rPr lang="en-US" sz="24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latin typeface="+mj-lt"/>
              </a:rPr>
              <a:t>A framework for the targeted recruitment of crop-beneficial soil taxa based on network analysis of metagenomics data</a:t>
            </a:r>
          </a:p>
        </p:txBody>
      </p:sp>
      <p:sp>
        <p:nvSpPr>
          <p:cNvPr id="262" name="Google Shape;262;p16">
            <a:extLst>
              <a:ext uri="{FF2B5EF4-FFF2-40B4-BE49-F238E27FC236}">
                <a16:creationId xmlns:a16="http://schemas.microsoft.com/office/drawing/2014/main" id="{6EBB65D7-8DA8-D26A-F10C-8D12D81F2B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Raw Data Assessment - NA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Read Trimming and Filtering –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Trimmomatic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Fastx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toolkit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Individual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Assembly Approach - MEGAHIT v1.1.3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Coding Sequence Prediction – Prodigal v2.6.2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Functional Assignment at Contig level – NR-NCBI database with Diamond + MEGAN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Relative abundance qua</a:t>
            </a:r>
            <a:r>
              <a:rPr lang="en-US" sz="2400" dirty="0"/>
              <a:t>nt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ification – BWA  + MEGAN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Differential abundance of functions – MEGAN 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NOTE: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Prokka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uses static COG database (often COG 2014 or earlier) while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eggNOG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database is updated(currently v5.0, updated 2019)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0926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Case study 3: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Dissecting Disease-Suppressive Rhizosphere Microbiomes by Functional Amplicon Sequencing and 10× Metagenomics</a:t>
            </a:r>
            <a:endParaRPr dirty="0"/>
          </a:p>
        </p:txBody>
      </p:sp>
      <p:pic>
        <p:nvPicPr>
          <p:cNvPr id="281" name="Google Shape;28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813" y="1325700"/>
            <a:ext cx="6422065" cy="167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9" descr="A close-up of a computer screen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1308" y="2999843"/>
            <a:ext cx="5928527" cy="2077833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9"/>
          <p:cNvSpPr txBox="1"/>
          <p:nvPr/>
        </p:nvSpPr>
        <p:spPr>
          <a:xfrm>
            <a:off x="7832692" y="6027003"/>
            <a:ext cx="43593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López-Aladid, Ruben, et al. "Determining the most accurate 16S rRNA hypervariable region for taxonomic identification from respiratory samples." </a:t>
            </a:r>
            <a:r>
              <a:rPr lang="en-US"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Scientific reports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13.1 (2023): 3974.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C23A9BA7-0846-5B0F-17F1-9DF62C013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>
            <a:extLst>
              <a:ext uri="{FF2B5EF4-FFF2-40B4-BE49-F238E27FC236}">
                <a16:creationId xmlns:a16="http://schemas.microsoft.com/office/drawing/2014/main" id="{A4247F81-D9B1-1420-0B2D-723B87B789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Case study 3: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Dissecting Disease-Suppressive Rhizosphere Microbiomes by Functional Amplicon Sequencing and 10× Metagenomics</a:t>
            </a:r>
            <a:endParaRPr dirty="0"/>
          </a:p>
        </p:txBody>
      </p:sp>
      <p:sp>
        <p:nvSpPr>
          <p:cNvPr id="283" name="Google Shape;283;p19">
            <a:extLst>
              <a:ext uri="{FF2B5EF4-FFF2-40B4-BE49-F238E27FC236}">
                <a16:creationId xmlns:a16="http://schemas.microsoft.com/office/drawing/2014/main" id="{5DB21B57-6EBE-12D2-E58A-CF7B29BB4332}"/>
              </a:ext>
            </a:extLst>
          </p:cNvPr>
          <p:cNvSpPr txBox="1"/>
          <p:nvPr/>
        </p:nvSpPr>
        <p:spPr>
          <a:xfrm>
            <a:off x="7832692" y="6027003"/>
            <a:ext cx="43593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López-Aladid, Ruben, et al. "Determining the most accurate 16S rRNA hypervariable region for taxonomic identification from respiratory samples." </a:t>
            </a:r>
            <a:r>
              <a:rPr lang="en-US"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Scientific reports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13.1 (2023): 3974.</a:t>
            </a:r>
            <a:endParaRPr/>
          </a:p>
        </p:txBody>
      </p:sp>
      <p:sp>
        <p:nvSpPr>
          <p:cNvPr id="2" name="Google Shape;262;p16">
            <a:extLst>
              <a:ext uri="{FF2B5EF4-FFF2-40B4-BE49-F238E27FC236}">
                <a16:creationId xmlns:a16="http://schemas.microsoft.com/office/drawing/2014/main" id="{CA253127-1791-8D19-E4C3-A840ABDCE7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25700"/>
            <a:ext cx="10515600" cy="485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Functional amplicon sequencing of NRPS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/>
              <a:t>Targeting and amplifying A domain: Previously published primers were used to amplify the A domain of NRPS sequences [Similar to 16s universal primers]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/>
              <a:t>Sequence and process: Resulting reads were natural amplicons (</a:t>
            </a:r>
            <a:r>
              <a:rPr lang="en-US" sz="2000" dirty="0" err="1"/>
              <a:t>nAMPS</a:t>
            </a:r>
            <a:r>
              <a:rPr lang="en-US" sz="2000" dirty="0"/>
              <a:t>/ OTUs/ ASVs)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20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/>
              <a:t>Building a reference: </a:t>
            </a:r>
            <a:r>
              <a:rPr lang="en-US" sz="2000" dirty="0" err="1"/>
              <a:t>Insilico</a:t>
            </a:r>
            <a:r>
              <a:rPr lang="en-US" sz="2000" dirty="0"/>
              <a:t> reference database built using reference BGCs from </a:t>
            </a:r>
            <a:r>
              <a:rPr lang="en-US" sz="2000" dirty="0" err="1"/>
              <a:t>MIBiG</a:t>
            </a:r>
            <a:r>
              <a:rPr lang="en-US" sz="2000" dirty="0"/>
              <a:t> and </a:t>
            </a:r>
            <a:r>
              <a:rPr lang="en-US" sz="2000" dirty="0" err="1"/>
              <a:t>antismash</a:t>
            </a:r>
            <a:r>
              <a:rPr lang="en-US" sz="2000" dirty="0"/>
              <a:t> database [Similar to Silva/ </a:t>
            </a:r>
            <a:r>
              <a:rPr lang="en-US" sz="2000" dirty="0" err="1"/>
              <a:t>Greengenes</a:t>
            </a:r>
            <a:r>
              <a:rPr lang="en-US" sz="2000" dirty="0"/>
              <a:t>]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/>
              <a:t>DADA2 used as in 16s pipeline. Just the database is different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20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000" dirty="0"/>
              <a:t>Low similarity matches – Novel BGCs!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20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131263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Case study 3: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Dissecting Disease-Suppressive Rhizosphere Microbiomes by Functional Amplicon Sequencing and 10× Metagenomics</a:t>
            </a:r>
            <a:endParaRPr dirty="0"/>
          </a:p>
        </p:txBody>
      </p:sp>
      <p:pic>
        <p:nvPicPr>
          <p:cNvPr id="289" name="Google Shape;28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90688"/>
            <a:ext cx="4123435" cy="132947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0"/>
          <p:cNvSpPr txBox="1"/>
          <p:nvPr/>
        </p:nvSpPr>
        <p:spPr>
          <a:xfrm>
            <a:off x="0" y="3237677"/>
            <a:ext cx="37973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Ayuso-Sacido, A., and O. Genilloud. "New PCR primers for the screening of NRPS and PKS-I systems in actinomycetes: detection and distribution of these biosynthetic gene sequences in major taxonomic groups." </a:t>
            </a:r>
            <a:r>
              <a:rPr lang="en-US"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Microbial ecology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49.1 (2005): 10-24.</a:t>
            </a:r>
            <a:endParaRPr/>
          </a:p>
        </p:txBody>
      </p:sp>
      <p:pic>
        <p:nvPicPr>
          <p:cNvPr id="291" name="Google Shape;291;p20" descr="Several different colored arrow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5614" y="2408555"/>
            <a:ext cx="6120384" cy="408432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0"/>
          <p:cNvSpPr txBox="1"/>
          <p:nvPr/>
        </p:nvSpPr>
        <p:spPr>
          <a:xfrm>
            <a:off x="4572000" y="1864955"/>
            <a:ext cx="71848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Identification of novel BGCs using functional amplicon metagenomics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sz="3800" dirty="0">
                <a:latin typeface="Arial"/>
                <a:ea typeface="Arial"/>
                <a:cs typeface="Arial"/>
                <a:sym typeface="Arial"/>
              </a:rPr>
              <a:t>Key Challenges in Metagenomics</a:t>
            </a:r>
            <a:endParaRPr lang="en-US" sz="38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Partial gene fragments in assembled contigs (Co</a:t>
            </a:r>
            <a:r>
              <a:rPr lang="en-US" sz="2200" dirty="0"/>
              <a:t>mpletion/ Contamination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2200" dirty="0"/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Mixed communities with varying abundance </a:t>
            </a:r>
            <a:r>
              <a:rPr lang="en-US" sz="2200" dirty="0"/>
              <a:t>(Normalization)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Gene length bias in sequencing </a:t>
            </a:r>
            <a:r>
              <a:rPr lang="en-US" sz="2200" dirty="0"/>
              <a:t>(Normalization)</a:t>
            </a:r>
            <a:endParaRPr lang="en-US" sz="2200" b="1" dirty="0"/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Computational Intensity and Data Volume (Money)</a:t>
            </a:r>
            <a:endParaRPr lang="en-US" sz="2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05FAEE-17B7-8AB6-AE41-F4E743777817}"/>
              </a:ext>
            </a:extLst>
          </p:cNvPr>
          <p:cNvCxnSpPr/>
          <p:nvPr/>
        </p:nvCxnSpPr>
        <p:spPr>
          <a:xfrm flipV="1">
            <a:off x="4771697" y="641131"/>
            <a:ext cx="0" cy="54338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27701-CEAE-D533-52B7-752D058F4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257" y="1253331"/>
            <a:ext cx="10515600" cy="5083674"/>
          </a:xfrm>
        </p:spPr>
        <p:txBody>
          <a:bodyPr/>
          <a:lstStyle/>
          <a:p>
            <a:r>
              <a:rPr lang="en-US" sz="2400" dirty="0"/>
              <a:t>Step 1: Dereplicate your MAGs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sz="2400" dirty="0" err="1"/>
              <a:t>dRep</a:t>
            </a:r>
            <a:r>
              <a:rPr lang="en-US" sz="2400" dirty="0"/>
              <a:t> dereplicate --</a:t>
            </a:r>
            <a:r>
              <a:rPr lang="en-US" sz="2400" dirty="0" err="1"/>
              <a:t>S_ani</a:t>
            </a:r>
            <a:r>
              <a:rPr lang="en-US" sz="2400" dirty="0"/>
              <a:t> 0.99 -comp 60 -con 15 -p 16 </a:t>
            </a:r>
            <a:r>
              <a:rPr lang="en-US" sz="2400" dirty="0" err="1"/>
              <a:t>dRep_results</a:t>
            </a:r>
            <a:r>
              <a:rPr lang="en-US" sz="2400" dirty="0"/>
              <a:t> -g </a:t>
            </a:r>
            <a:r>
              <a:rPr lang="en-US" sz="2400" dirty="0" err="1"/>
              <a:t>BiomeFun_bins</a:t>
            </a:r>
            <a:r>
              <a:rPr lang="en-US" sz="2400" dirty="0"/>
              <a:t>/*.fa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Google Shape;288;p20">
            <a:extLst>
              <a:ext uri="{FF2B5EF4-FFF2-40B4-BE49-F238E27FC236}">
                <a16:creationId xmlns:a16="http://schemas.microsoft.com/office/drawing/2014/main" id="{B217DE53-11BB-B878-36C9-CEA5C7389B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Protocol for MAG based functional annotation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73969-DAEC-5679-9E4E-CDAC1911A536}"/>
              </a:ext>
            </a:extLst>
          </p:cNvPr>
          <p:cNvSpPr txBox="1"/>
          <p:nvPr/>
        </p:nvSpPr>
        <p:spPr>
          <a:xfrm>
            <a:off x="688257" y="4250964"/>
            <a:ext cx="109433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dereplicate – </a:t>
            </a:r>
            <a:r>
              <a:rPr lang="en-US" sz="2000" dirty="0"/>
              <a:t>Tells </a:t>
            </a:r>
            <a:r>
              <a:rPr lang="en-US" sz="2000" dirty="0" err="1"/>
              <a:t>dRep</a:t>
            </a:r>
            <a:r>
              <a:rPr lang="en-US" sz="2000" dirty="0"/>
              <a:t> what to do</a:t>
            </a:r>
          </a:p>
          <a:p>
            <a:r>
              <a:rPr lang="en-US" sz="2000" b="1" dirty="0" err="1"/>
              <a:t>S_ani</a:t>
            </a:r>
            <a:r>
              <a:rPr lang="en-US" sz="2000" b="1" dirty="0"/>
              <a:t> 0.99  –</a:t>
            </a:r>
            <a:r>
              <a:rPr lang="en-US" sz="2000" dirty="0"/>
              <a:t> 2 genomes must have a similarity lower than 99% to be retained</a:t>
            </a:r>
          </a:p>
          <a:p>
            <a:r>
              <a:rPr lang="en-US" sz="2000" b="1" dirty="0"/>
              <a:t>comp 60     – </a:t>
            </a:r>
            <a:r>
              <a:rPr lang="en-US" sz="2000" dirty="0"/>
              <a:t>Genomes must have completeness greater than 60% to be retained</a:t>
            </a:r>
          </a:p>
          <a:p>
            <a:r>
              <a:rPr lang="en-US" sz="2000" b="1" dirty="0"/>
              <a:t>con 15	       – </a:t>
            </a:r>
            <a:r>
              <a:rPr lang="en-US" sz="2000" dirty="0"/>
              <a:t>Genomes must have contamination lower 15% to be retained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2109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BC1C8-B9FB-B617-0C06-D05EB120C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49805-CB9E-AB8D-2850-90D0A5749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219" y="1147198"/>
            <a:ext cx="10515600" cy="5200439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Step 2: Structural &amp; Functional annotation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for mag in </a:t>
            </a:r>
            <a:r>
              <a:rPr lang="en-US" dirty="0" err="1"/>
              <a:t>dRep_results</a:t>
            </a:r>
            <a:r>
              <a:rPr lang="en-US" dirty="0"/>
              <a:t>/</a:t>
            </a:r>
            <a:r>
              <a:rPr lang="en-US" dirty="0" err="1"/>
              <a:t>dereplicated_genomes</a:t>
            </a:r>
            <a:r>
              <a:rPr lang="en-US" dirty="0"/>
              <a:t>/*.fa; </a:t>
            </a:r>
          </a:p>
          <a:p>
            <a:pPr marL="114300" indent="0">
              <a:buNone/>
            </a:pPr>
            <a:r>
              <a:rPr lang="en-US" dirty="0"/>
              <a:t>do    </a:t>
            </a:r>
          </a:p>
          <a:p>
            <a:pPr marL="114300" indent="0">
              <a:buNone/>
            </a:pPr>
            <a:r>
              <a:rPr lang="en-US" dirty="0" err="1"/>
              <a:t>mag_name</a:t>
            </a:r>
            <a:r>
              <a:rPr lang="en-US" dirty="0"/>
              <a:t>=$(</a:t>
            </a:r>
            <a:r>
              <a:rPr lang="en-US" dirty="0" err="1"/>
              <a:t>basename</a:t>
            </a:r>
            <a:r>
              <a:rPr lang="en-US" dirty="0"/>
              <a:t> "$mag" .fa)        </a:t>
            </a:r>
          </a:p>
          <a:p>
            <a:pPr marL="114300" indent="0">
              <a:buNone/>
            </a:pPr>
            <a:r>
              <a:rPr lang="en-US" dirty="0"/>
              <a:t># Run </a:t>
            </a:r>
            <a:r>
              <a:rPr lang="en-US" dirty="0" err="1"/>
              <a:t>Prokka</a:t>
            </a:r>
            <a:r>
              <a:rPr lang="en-US" dirty="0"/>
              <a:t> on the MAGs    </a:t>
            </a:r>
          </a:p>
          <a:p>
            <a:pPr marL="114300" indent="0">
              <a:buNone/>
            </a:pPr>
            <a:r>
              <a:rPr lang="en-US" dirty="0" err="1"/>
              <a:t>prokka</a:t>
            </a:r>
            <a:r>
              <a:rPr lang="en-US" dirty="0"/>
              <a:t> </a:t>
            </a:r>
          </a:p>
          <a:p>
            <a:pPr marL="114300" indent="0">
              <a:buNone/>
            </a:pPr>
            <a:r>
              <a:rPr lang="en-US" dirty="0"/>
              <a:t>--metagenome </a:t>
            </a:r>
          </a:p>
          <a:p>
            <a:pPr marL="114300" indent="0">
              <a:buNone/>
            </a:pPr>
            <a:r>
              <a:rPr lang="en-US" dirty="0"/>
              <a:t>--</a:t>
            </a:r>
            <a:r>
              <a:rPr lang="en-US" dirty="0" err="1"/>
              <a:t>addgenes</a:t>
            </a:r>
            <a:r>
              <a:rPr lang="en-US" dirty="0"/>
              <a:t>     </a:t>
            </a:r>
          </a:p>
          <a:p>
            <a:pPr marL="114300" indent="0">
              <a:buNone/>
            </a:pPr>
            <a:r>
              <a:rPr lang="en-US" dirty="0"/>
              <a:t>--</a:t>
            </a:r>
            <a:r>
              <a:rPr lang="en-US" dirty="0" err="1"/>
              <a:t>evalue</a:t>
            </a:r>
            <a:r>
              <a:rPr lang="en-US" dirty="0"/>
              <a:t> 1e-9 </a:t>
            </a:r>
          </a:p>
          <a:p>
            <a:pPr marL="114300" indent="0">
              <a:buNone/>
            </a:pPr>
            <a:r>
              <a:rPr lang="en-US" dirty="0"/>
              <a:t>--</a:t>
            </a:r>
            <a:r>
              <a:rPr lang="en-US" dirty="0" err="1"/>
              <a:t>cpus</a:t>
            </a:r>
            <a:r>
              <a:rPr lang="en-US" dirty="0"/>
              <a:t> 16    </a:t>
            </a:r>
          </a:p>
          <a:p>
            <a:pPr marL="114300" indent="0">
              <a:buNone/>
            </a:pPr>
            <a:r>
              <a:rPr lang="en-US" dirty="0"/>
              <a:t>--</a:t>
            </a:r>
            <a:r>
              <a:rPr lang="en-US" dirty="0" err="1"/>
              <a:t>rfam</a:t>
            </a:r>
            <a:r>
              <a:rPr lang="en-US" dirty="0"/>
              <a:t> </a:t>
            </a:r>
          </a:p>
          <a:p>
            <a:pPr marL="114300" indent="0">
              <a:buNone/>
            </a:pPr>
            <a:r>
              <a:rPr lang="en-US" dirty="0"/>
              <a:t>--</a:t>
            </a:r>
            <a:r>
              <a:rPr lang="en-US" dirty="0" err="1"/>
              <a:t>outdir</a:t>
            </a:r>
            <a:r>
              <a:rPr lang="en-US" dirty="0"/>
              <a:t> </a:t>
            </a:r>
            <a:r>
              <a:rPr lang="en-US" dirty="0" err="1"/>
              <a:t>BF_MAG_prokka_annotations</a:t>
            </a:r>
            <a:r>
              <a:rPr lang="en-US" dirty="0"/>
              <a:t>/"</a:t>
            </a:r>
            <a:r>
              <a:rPr lang="en-US" dirty="0" err="1"/>
              <a:t>prokka</a:t>
            </a:r>
            <a:r>
              <a:rPr lang="en-US" dirty="0"/>
              <a:t>_"$</a:t>
            </a:r>
            <a:r>
              <a:rPr lang="en-US" dirty="0" err="1"/>
              <a:t>mag_name</a:t>
            </a:r>
            <a:r>
              <a:rPr lang="en-US" dirty="0"/>
              <a:t> --force --prefix "$</a:t>
            </a:r>
            <a:r>
              <a:rPr lang="en-US" dirty="0" err="1"/>
              <a:t>mag_name</a:t>
            </a:r>
            <a:r>
              <a:rPr lang="en-US" dirty="0"/>
              <a:t>" "$mag“;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done</a:t>
            </a:r>
          </a:p>
        </p:txBody>
      </p:sp>
      <p:sp>
        <p:nvSpPr>
          <p:cNvPr id="6" name="Google Shape;288;p20">
            <a:extLst>
              <a:ext uri="{FF2B5EF4-FFF2-40B4-BE49-F238E27FC236}">
                <a16:creationId xmlns:a16="http://schemas.microsoft.com/office/drawing/2014/main" id="{50E63FC8-363C-BD7A-92EE-FB80B1604F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Protocol for MAG based functional annotation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747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90957-61EF-8349-E1C9-62F4339E0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E88B7-7F9A-BCEF-85C5-BCF5F86C2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219" y="1147198"/>
            <a:ext cx="10515600" cy="5200439"/>
          </a:xfrm>
        </p:spPr>
        <p:txBody>
          <a:bodyPr>
            <a:normAutofit/>
          </a:bodyPr>
          <a:lstStyle/>
          <a:p>
            <a:r>
              <a:rPr lang="en-US" sz="2400" dirty="0"/>
              <a:t>Step 2: Structural &amp; Functional annotation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sz="2000" b="1" dirty="0"/>
              <a:t>--metagenome --</a:t>
            </a:r>
            <a:r>
              <a:rPr lang="en-US" sz="2000" dirty="0"/>
              <a:t> </a:t>
            </a:r>
            <a:r>
              <a:rPr lang="en-US" sz="2000" dirty="0" err="1"/>
              <a:t>Prokka</a:t>
            </a:r>
            <a:r>
              <a:rPr lang="en-US" sz="2000" dirty="0"/>
              <a:t> will use metagenome specific gene prediction</a:t>
            </a:r>
          </a:p>
          <a:p>
            <a:pPr marL="114300" indent="0">
              <a:buNone/>
            </a:pPr>
            <a:r>
              <a:rPr lang="en-US" sz="2000" b="1" dirty="0"/>
              <a:t>--</a:t>
            </a:r>
            <a:r>
              <a:rPr lang="en-US" sz="2000" b="1" dirty="0" err="1"/>
              <a:t>addgenes</a:t>
            </a:r>
            <a:r>
              <a:rPr lang="en-US" sz="2000" b="1" dirty="0"/>
              <a:t>      -- </a:t>
            </a:r>
            <a:r>
              <a:rPr lang="en-US" sz="2000" dirty="0"/>
              <a:t>Makes a genes only </a:t>
            </a:r>
            <a:r>
              <a:rPr lang="en-US" sz="2000" dirty="0" err="1"/>
              <a:t>fasta</a:t>
            </a:r>
            <a:r>
              <a:rPr lang="en-US" sz="2000" dirty="0"/>
              <a:t> file along with standard annotation files</a:t>
            </a:r>
          </a:p>
          <a:p>
            <a:pPr marL="114300" indent="0">
              <a:buNone/>
            </a:pPr>
            <a:r>
              <a:rPr lang="en-US" sz="2000" b="1" dirty="0"/>
              <a:t>--</a:t>
            </a:r>
            <a:r>
              <a:rPr lang="en-US" sz="2000" b="1" dirty="0" err="1"/>
              <a:t>evalue</a:t>
            </a:r>
            <a:r>
              <a:rPr lang="en-US" sz="2000" b="1" dirty="0"/>
              <a:t> 1e-9   -- </a:t>
            </a:r>
            <a:r>
              <a:rPr lang="en-US" sz="2000" dirty="0"/>
              <a:t>Matches lower than this threshold will not be retained</a:t>
            </a:r>
          </a:p>
          <a:p>
            <a:pPr marL="114300" indent="0">
              <a:buNone/>
            </a:pPr>
            <a:r>
              <a:rPr lang="en-US" sz="2000" b="1" dirty="0"/>
              <a:t>--</a:t>
            </a:r>
            <a:r>
              <a:rPr lang="en-US" sz="2000" b="1" dirty="0" err="1"/>
              <a:t>cpus</a:t>
            </a:r>
            <a:r>
              <a:rPr lang="en-US" sz="2000" b="1" dirty="0"/>
              <a:t> 16         -- </a:t>
            </a:r>
            <a:r>
              <a:rPr lang="en-US" sz="2000" dirty="0"/>
              <a:t>No. of processors to use</a:t>
            </a:r>
          </a:p>
          <a:p>
            <a:pPr marL="114300" indent="0">
              <a:buNone/>
            </a:pPr>
            <a:r>
              <a:rPr lang="en-US" sz="2000" b="1" dirty="0"/>
              <a:t>--</a:t>
            </a:r>
            <a:r>
              <a:rPr lang="en-US" sz="2000" b="1" dirty="0" err="1"/>
              <a:t>rfam</a:t>
            </a:r>
            <a:r>
              <a:rPr lang="en-US" sz="2000" b="1" dirty="0"/>
              <a:t>              --</a:t>
            </a:r>
            <a:r>
              <a:rPr lang="en-US" sz="2000" dirty="0"/>
              <a:t> Searches and annotates non-coding RNA with </a:t>
            </a:r>
            <a:r>
              <a:rPr lang="en-US" sz="2000" dirty="0" err="1"/>
              <a:t>Rfam</a:t>
            </a:r>
            <a:r>
              <a:rPr lang="en-US" sz="2000" dirty="0"/>
              <a:t> database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Google Shape;288;p20">
            <a:extLst>
              <a:ext uri="{FF2B5EF4-FFF2-40B4-BE49-F238E27FC236}">
                <a16:creationId xmlns:a16="http://schemas.microsoft.com/office/drawing/2014/main" id="{C9787537-0031-8A9D-1A7D-51485E9784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Protocol for MAG based functional annotation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9298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CB7CC-3C56-9ABB-A7F4-219AECF3D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8A40E-C4D0-E836-19C8-F7B459AA6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451" y="998343"/>
            <a:ext cx="11919098" cy="5710801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/>
              <a:t>Step 3: Functional annotation using eggnog mapper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for </a:t>
            </a:r>
            <a:r>
              <a:rPr lang="en-US" dirty="0" err="1"/>
              <a:t>mag_name</a:t>
            </a:r>
            <a:r>
              <a:rPr lang="en-US" dirty="0"/>
              <a:t> in `</a:t>
            </a:r>
            <a:r>
              <a:rPr lang="en-US" dirty="0" err="1"/>
              <a:t>basename</a:t>
            </a:r>
            <a:r>
              <a:rPr lang="en-US" dirty="0"/>
              <a:t> -s .fa </a:t>
            </a:r>
            <a:r>
              <a:rPr lang="en-US" dirty="0" err="1"/>
              <a:t>dRep_results</a:t>
            </a:r>
            <a:r>
              <a:rPr lang="en-US" dirty="0"/>
              <a:t>/</a:t>
            </a:r>
            <a:r>
              <a:rPr lang="en-US" dirty="0" err="1"/>
              <a:t>dereplicated_genomes</a:t>
            </a:r>
            <a:r>
              <a:rPr lang="en-US" dirty="0"/>
              <a:t>/*.fa`; do    </a:t>
            </a:r>
          </a:p>
          <a:p>
            <a:pPr marL="114300" indent="0">
              <a:buNone/>
            </a:pPr>
            <a:r>
              <a:rPr lang="en-US" dirty="0" err="1"/>
              <a:t>input_faa</a:t>
            </a:r>
            <a:r>
              <a:rPr lang="en-US" dirty="0"/>
              <a:t>="</a:t>
            </a:r>
            <a:r>
              <a:rPr lang="en-US" dirty="0" err="1"/>
              <a:t>prokka</a:t>
            </a:r>
            <a:r>
              <a:rPr lang="en-US" dirty="0"/>
              <a:t>_"$</a:t>
            </a:r>
            <a:r>
              <a:rPr lang="en-US" dirty="0" err="1"/>
              <a:t>mag_name</a:t>
            </a:r>
            <a:r>
              <a:rPr lang="en-US" dirty="0"/>
              <a:t>"/"$mag_name".</a:t>
            </a:r>
            <a:r>
              <a:rPr lang="en-US" dirty="0" err="1"/>
              <a:t>faa</a:t>
            </a:r>
            <a:r>
              <a:rPr lang="en-US" dirty="0"/>
              <a:t>"    </a:t>
            </a:r>
          </a:p>
          <a:p>
            <a:pPr marL="114300" indent="0">
              <a:buNone/>
            </a:pPr>
            <a:r>
              <a:rPr lang="en-US" dirty="0" err="1"/>
              <a:t>output_name</a:t>
            </a:r>
            <a:r>
              <a:rPr lang="en-US" dirty="0"/>
              <a:t>="eggnog_"$</a:t>
            </a:r>
            <a:r>
              <a:rPr lang="en-US" dirty="0" err="1"/>
              <a:t>mag_name</a:t>
            </a:r>
            <a:r>
              <a:rPr lang="en-US" dirty="0"/>
              <a:t>       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4300" dirty="0"/>
              <a:t>emapper.py         </a:t>
            </a:r>
          </a:p>
          <a:p>
            <a:pPr marL="114300" indent="0">
              <a:buNone/>
            </a:pPr>
            <a:r>
              <a:rPr lang="en-US" sz="4300" dirty="0"/>
              <a:t>-</a:t>
            </a:r>
            <a:r>
              <a:rPr lang="en-US" sz="4300" dirty="0" err="1"/>
              <a:t>i</a:t>
            </a:r>
            <a:r>
              <a:rPr lang="en-US" sz="4300" dirty="0"/>
              <a:t> </a:t>
            </a:r>
            <a:r>
              <a:rPr lang="en-US" sz="4300" dirty="0" err="1"/>
              <a:t>BF_MAG_prokka_annotations</a:t>
            </a:r>
            <a:r>
              <a:rPr lang="en-US" sz="4300" dirty="0"/>
              <a:t>/"$</a:t>
            </a:r>
            <a:r>
              <a:rPr lang="en-US" sz="4300" dirty="0" err="1"/>
              <a:t>input_faa</a:t>
            </a:r>
            <a:r>
              <a:rPr lang="en-US" sz="4300" dirty="0"/>
              <a:t>"         </a:t>
            </a:r>
          </a:p>
          <a:p>
            <a:pPr marL="114300" indent="0">
              <a:buNone/>
            </a:pPr>
            <a:r>
              <a:rPr lang="en-US" sz="4300" dirty="0"/>
              <a:t>-o </a:t>
            </a:r>
            <a:r>
              <a:rPr lang="en-US" sz="4300" dirty="0" err="1"/>
              <a:t>BF_eggnog_annotations</a:t>
            </a:r>
            <a:r>
              <a:rPr lang="en-US" sz="4300" dirty="0"/>
              <a:t>/"$</a:t>
            </a:r>
            <a:r>
              <a:rPr lang="en-US" sz="4300" dirty="0" err="1"/>
              <a:t>output_name</a:t>
            </a:r>
            <a:r>
              <a:rPr lang="en-US" sz="4300" dirty="0"/>
              <a:t>"         </a:t>
            </a:r>
          </a:p>
          <a:p>
            <a:pPr marL="114300" indent="0">
              <a:buNone/>
            </a:pPr>
            <a:r>
              <a:rPr lang="en-US" sz="4300" dirty="0"/>
              <a:t>--</a:t>
            </a:r>
            <a:r>
              <a:rPr lang="en-US" sz="4300" dirty="0" err="1"/>
              <a:t>cpu</a:t>
            </a:r>
            <a:r>
              <a:rPr lang="en-US" sz="4300" dirty="0"/>
              <a:t> 38       --</a:t>
            </a:r>
            <a:r>
              <a:rPr lang="en-US" sz="4300" dirty="0" err="1"/>
              <a:t>data_dir</a:t>
            </a:r>
            <a:r>
              <a:rPr lang="en-US" sz="4300" dirty="0"/>
              <a:t> /exports/</a:t>
            </a:r>
            <a:r>
              <a:rPr lang="en-US" sz="4300" dirty="0" err="1"/>
              <a:t>watson</a:t>
            </a:r>
            <a:r>
              <a:rPr lang="en-US" sz="4300" dirty="0"/>
              <a:t>/Prateek/</a:t>
            </a:r>
            <a:r>
              <a:rPr lang="en-US" sz="4300" dirty="0" err="1"/>
              <a:t>dbs</a:t>
            </a:r>
            <a:r>
              <a:rPr lang="en-US" sz="4300" dirty="0"/>
              <a:t>/eggnog </a:t>
            </a:r>
          </a:p>
          <a:p>
            <a:pPr marL="114300" indent="0">
              <a:buNone/>
            </a:pPr>
            <a:r>
              <a:rPr lang="en-US" sz="4300" dirty="0"/>
              <a:t>-m diamond --</a:t>
            </a:r>
            <a:r>
              <a:rPr lang="en-US" sz="4300" dirty="0" err="1"/>
              <a:t>sensmode</a:t>
            </a:r>
            <a:r>
              <a:rPr lang="en-US" sz="4300" dirty="0"/>
              <a:t> mid-sensitive --</a:t>
            </a:r>
            <a:r>
              <a:rPr lang="en-US" sz="4300" dirty="0" err="1"/>
              <a:t>dmnd_ignore_warnings</a:t>
            </a:r>
            <a:r>
              <a:rPr lang="en-US" sz="4300" dirty="0"/>
              <a:t> </a:t>
            </a:r>
          </a:p>
          <a:p>
            <a:pPr marL="114300" indent="0">
              <a:buNone/>
            </a:pPr>
            <a:r>
              <a:rPr lang="en-US" sz="4300" dirty="0"/>
              <a:t>--</a:t>
            </a:r>
            <a:r>
              <a:rPr lang="en-US" sz="4300" dirty="0" err="1"/>
              <a:t>tax_scope</a:t>
            </a:r>
            <a:r>
              <a:rPr lang="en-US" sz="4300" dirty="0"/>
              <a:t> auto </a:t>
            </a:r>
          </a:p>
          <a:p>
            <a:pPr marL="114300" indent="0">
              <a:buNone/>
            </a:pPr>
            <a:r>
              <a:rPr lang="en-US" sz="4300" dirty="0"/>
              <a:t>--</a:t>
            </a:r>
            <a:r>
              <a:rPr lang="en-US" sz="4300" dirty="0" err="1"/>
              <a:t>go_evidence</a:t>
            </a:r>
            <a:r>
              <a:rPr lang="en-US" sz="4300" dirty="0"/>
              <a:t> non-electronic </a:t>
            </a:r>
          </a:p>
          <a:p>
            <a:pPr marL="114300" indent="0">
              <a:buNone/>
            </a:pPr>
            <a:r>
              <a:rPr lang="en-US" sz="4300" dirty="0"/>
              <a:t>--</a:t>
            </a:r>
            <a:r>
              <a:rPr lang="en-US" sz="4300" dirty="0" err="1"/>
              <a:t>pfam_realign</a:t>
            </a:r>
            <a:r>
              <a:rPr lang="en-US" sz="4300" dirty="0"/>
              <a:t> realign </a:t>
            </a:r>
          </a:p>
          <a:p>
            <a:pPr marL="114300" indent="0">
              <a:buNone/>
            </a:pPr>
            <a:r>
              <a:rPr lang="en-US" sz="4300" dirty="0"/>
              <a:t>--</a:t>
            </a:r>
            <a:r>
              <a:rPr lang="en-US" sz="4300" dirty="0" err="1"/>
              <a:t>decorate_gff</a:t>
            </a:r>
            <a:r>
              <a:rPr lang="en-US" sz="4300" dirty="0"/>
              <a:t> yes </a:t>
            </a:r>
          </a:p>
          <a:p>
            <a:pPr marL="114300" indent="0">
              <a:buNone/>
            </a:pPr>
            <a:r>
              <a:rPr lang="en-US" sz="4300" dirty="0"/>
              <a:t>--override;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done</a:t>
            </a:r>
          </a:p>
        </p:txBody>
      </p:sp>
      <p:sp>
        <p:nvSpPr>
          <p:cNvPr id="6" name="Google Shape;288;p20">
            <a:extLst>
              <a:ext uri="{FF2B5EF4-FFF2-40B4-BE49-F238E27FC236}">
                <a16:creationId xmlns:a16="http://schemas.microsoft.com/office/drawing/2014/main" id="{EE501696-0EA9-4C66-2706-30793E9035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Protocol for MAG based functional annotation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435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C5F5A-A71C-1570-E79F-9F9A9EB90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CFAD1-15EF-911D-68E2-C5EA8C6BD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451" y="998343"/>
            <a:ext cx="11919098" cy="571080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Step 3: Functional annotation using eggnog mapper</a:t>
            </a:r>
          </a:p>
          <a:p>
            <a:pPr marL="114300" indent="0">
              <a:buNone/>
            </a:pPr>
            <a:r>
              <a:rPr lang="en-US" sz="2600" dirty="0"/>
              <a:t>    </a:t>
            </a:r>
          </a:p>
          <a:p>
            <a:pPr marL="114300" indent="0">
              <a:buNone/>
            </a:pPr>
            <a:r>
              <a:rPr lang="en-US" sz="2400" b="1" dirty="0"/>
              <a:t>-m diamond </a:t>
            </a:r>
            <a:r>
              <a:rPr lang="en-US" sz="2400" dirty="0"/>
              <a:t>– algorithm used for matches [Diamond is default, slower but specific 		    alternative is </a:t>
            </a:r>
            <a:r>
              <a:rPr lang="en-US" sz="2400" dirty="0" err="1"/>
              <a:t>hmmsearch</a:t>
            </a:r>
            <a:r>
              <a:rPr lang="en-US" sz="2400" dirty="0"/>
              <a:t>]</a:t>
            </a:r>
          </a:p>
          <a:p>
            <a:pPr marL="114300" indent="0">
              <a:buNone/>
            </a:pPr>
            <a:r>
              <a:rPr lang="en-US" sz="2400" b="1" dirty="0"/>
              <a:t>--</a:t>
            </a:r>
            <a:r>
              <a:rPr lang="en-US" sz="2400" b="1" dirty="0" err="1"/>
              <a:t>sensmode</a:t>
            </a:r>
            <a:r>
              <a:rPr lang="en-US" sz="2400" b="1" dirty="0"/>
              <a:t> mid-sensitive</a:t>
            </a:r>
            <a:r>
              <a:rPr lang="en-US" sz="2400" dirty="0"/>
              <a:t> – Controls sensitivity. Modes are fast, mid-sensitive or 				   sensitive</a:t>
            </a:r>
          </a:p>
          <a:p>
            <a:pPr marL="114300" indent="0">
              <a:buNone/>
            </a:pPr>
            <a:r>
              <a:rPr lang="en-US" sz="2400" b="1" dirty="0"/>
              <a:t>--</a:t>
            </a:r>
            <a:r>
              <a:rPr lang="en-US" sz="2400" b="1" dirty="0" err="1"/>
              <a:t>dmnd_ignore_warnings</a:t>
            </a:r>
            <a:r>
              <a:rPr lang="en-US" sz="2400" dirty="0"/>
              <a:t> – Diamond will throw out warnings/ halt the process if there are 			          incomplete genes or non-critical issues</a:t>
            </a:r>
          </a:p>
          <a:p>
            <a:pPr marL="114300" indent="0">
              <a:buNone/>
            </a:pPr>
            <a:r>
              <a:rPr lang="en-US" sz="2400" b="1" dirty="0"/>
              <a:t>--</a:t>
            </a:r>
            <a:r>
              <a:rPr lang="en-US" sz="2400" b="1" dirty="0" err="1"/>
              <a:t>tax_scope</a:t>
            </a:r>
            <a:r>
              <a:rPr lang="en-US" sz="2400" b="1" dirty="0"/>
              <a:t> auto </a:t>
            </a:r>
            <a:r>
              <a:rPr lang="en-US" sz="2400" dirty="0"/>
              <a:t>– Use this if you are interested in limiting your scope of search to 			         certain taxonomic groups/ families</a:t>
            </a:r>
          </a:p>
          <a:p>
            <a:pPr marL="114300" indent="0">
              <a:buNone/>
            </a:pPr>
            <a:r>
              <a:rPr lang="en-US" sz="2400" b="1" dirty="0"/>
              <a:t>--</a:t>
            </a:r>
            <a:r>
              <a:rPr lang="en-US" sz="2400" b="1" dirty="0" err="1"/>
              <a:t>go_evidence</a:t>
            </a:r>
            <a:r>
              <a:rPr lang="en-US" sz="2400" b="1" dirty="0"/>
              <a:t> non-electronic </a:t>
            </a:r>
            <a:r>
              <a:rPr lang="en-US" sz="2400" dirty="0"/>
              <a:t>– Uses annotation with experimental data. </a:t>
            </a:r>
          </a:p>
          <a:p>
            <a:pPr marL="114300" indent="0">
              <a:buNone/>
            </a:pPr>
            <a:r>
              <a:rPr lang="en-US" sz="2400" b="1" dirty="0"/>
              <a:t>--</a:t>
            </a:r>
            <a:r>
              <a:rPr lang="en-US" sz="2400" b="1" dirty="0" err="1"/>
              <a:t>pfam_realign</a:t>
            </a:r>
            <a:r>
              <a:rPr lang="en-US" sz="2400" b="1" dirty="0"/>
              <a:t> realign </a:t>
            </a:r>
            <a:r>
              <a:rPr lang="en-US" sz="2400" dirty="0"/>
              <a:t>– Improves accuracy of </a:t>
            </a:r>
            <a:r>
              <a:rPr lang="en-US" sz="2400" dirty="0" err="1"/>
              <a:t>Pfam</a:t>
            </a:r>
            <a:r>
              <a:rPr lang="en-US" sz="2400" dirty="0"/>
              <a:t> domain assignment. More useful for 			     improving low identity matches</a:t>
            </a:r>
          </a:p>
          <a:p>
            <a:pPr marL="114300" indent="0">
              <a:buNone/>
            </a:pPr>
            <a:r>
              <a:rPr lang="en-US" sz="2400" b="1" dirty="0"/>
              <a:t>--</a:t>
            </a:r>
            <a:r>
              <a:rPr lang="en-US" sz="2400" b="1" dirty="0" err="1"/>
              <a:t>decorate_gff</a:t>
            </a:r>
            <a:r>
              <a:rPr lang="en-US" sz="2400" b="1" dirty="0"/>
              <a:t> yes </a:t>
            </a:r>
            <a:r>
              <a:rPr lang="en-US" sz="2400" dirty="0"/>
              <a:t>– adds functional info into </a:t>
            </a:r>
            <a:r>
              <a:rPr lang="en-US" sz="2400" dirty="0" err="1"/>
              <a:t>gff</a:t>
            </a:r>
            <a:r>
              <a:rPr lang="en-US" sz="2400" dirty="0"/>
              <a:t> files. Generally only co ordinates are 			           provided. </a:t>
            </a:r>
          </a:p>
          <a:p>
            <a:pPr marL="114300" indent="0">
              <a:buNone/>
            </a:pPr>
            <a:r>
              <a:rPr lang="en-US" sz="2400" b="1" dirty="0"/>
              <a:t>--override </a:t>
            </a:r>
            <a:r>
              <a:rPr lang="en-US" sz="2400" dirty="0"/>
              <a:t>– If you have an incomplete previous run, overwrites it.</a:t>
            </a:r>
          </a:p>
        </p:txBody>
      </p:sp>
      <p:sp>
        <p:nvSpPr>
          <p:cNvPr id="6" name="Google Shape;288;p20">
            <a:extLst>
              <a:ext uri="{FF2B5EF4-FFF2-40B4-BE49-F238E27FC236}">
                <a16:creationId xmlns:a16="http://schemas.microsoft.com/office/drawing/2014/main" id="{A4F64A1C-F2CD-E554-089E-B15DB224CA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Protocol for MAG based functional annotation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2810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44A0D-3D09-BACB-1744-4D91A7293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4D82E-0957-5059-301F-5A7D64321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451" y="998343"/>
            <a:ext cx="11919098" cy="5710801"/>
          </a:xfrm>
        </p:spPr>
        <p:txBody>
          <a:bodyPr>
            <a:normAutofit/>
          </a:bodyPr>
          <a:lstStyle/>
          <a:p>
            <a:r>
              <a:rPr lang="en-US" sz="2400" dirty="0"/>
              <a:t>Step 4: Counting</a:t>
            </a:r>
          </a:p>
          <a:p>
            <a:pPr marL="114300" indent="0">
              <a:buNone/>
            </a:pPr>
            <a:r>
              <a:rPr lang="en-US" sz="4300" dirty="0"/>
              <a:t>   </a:t>
            </a:r>
          </a:p>
          <a:p>
            <a:pPr marL="114300" indent="0">
              <a:buNone/>
            </a:pPr>
            <a:r>
              <a:rPr lang="en-US" sz="2000" dirty="0"/>
              <a:t>for SAMPLE in Sample1 Sample2 Sample3; do    </a:t>
            </a:r>
          </a:p>
          <a:p>
            <a:pPr marL="114300" indent="0">
              <a:buNone/>
            </a:pPr>
            <a:r>
              <a:rPr lang="en-US" sz="2000" dirty="0"/>
              <a:t>echo "Processing sample: $SAMPLE"        </a:t>
            </a:r>
          </a:p>
          <a:p>
            <a:pPr marL="114300" indent="0">
              <a:buNone/>
            </a:pPr>
            <a:r>
              <a:rPr lang="en-US" sz="2000" dirty="0"/>
              <a:t>salmon quant -</a:t>
            </a:r>
            <a:r>
              <a:rPr lang="en-US" sz="2000" dirty="0" err="1"/>
              <a:t>i</a:t>
            </a:r>
            <a:r>
              <a:rPr lang="en-US" sz="2000" dirty="0"/>
              <a:t> $OUT_F/</a:t>
            </a:r>
            <a:r>
              <a:rPr lang="en-US" sz="2000" dirty="0" err="1"/>
              <a:t>MAG_catalog_idx</a:t>
            </a:r>
            <a:r>
              <a:rPr lang="en-US" sz="2000" dirty="0"/>
              <a:t> -l A </a:t>
            </a:r>
          </a:p>
          <a:p>
            <a:pPr marL="114300" indent="0">
              <a:buNone/>
            </a:pPr>
            <a:r>
              <a:rPr lang="en-US" sz="2000" dirty="0"/>
              <a:t>-1 $RF/${SAMPLE}_1.trim.fastq -2 $RF/${SAMPLE}_2.trim.fastq </a:t>
            </a:r>
          </a:p>
          <a:p>
            <a:pPr marL="114300" indent="0">
              <a:buNone/>
            </a:pPr>
            <a:r>
              <a:rPr lang="en-US" sz="2000" dirty="0"/>
              <a:t>--meta --</a:t>
            </a:r>
            <a:r>
              <a:rPr lang="en-US" sz="2000" dirty="0" err="1"/>
              <a:t>validateMappings</a:t>
            </a:r>
            <a:r>
              <a:rPr lang="en-US" sz="2000" dirty="0"/>
              <a:t> </a:t>
            </a:r>
          </a:p>
          <a:p>
            <a:pPr marL="114300" indent="0">
              <a:buNone/>
            </a:pPr>
            <a:r>
              <a:rPr lang="en-US" sz="2000" dirty="0"/>
              <a:t>--</a:t>
            </a:r>
            <a:r>
              <a:rPr lang="en-US" sz="2000" dirty="0" err="1"/>
              <a:t>gcBias</a:t>
            </a:r>
            <a:r>
              <a:rPr lang="en-US" sz="2000" dirty="0"/>
              <a:t> </a:t>
            </a:r>
          </a:p>
          <a:p>
            <a:pPr marL="114300" indent="0">
              <a:buNone/>
            </a:pPr>
            <a:r>
              <a:rPr lang="en-US" sz="2000" dirty="0"/>
              <a:t>--</a:t>
            </a:r>
            <a:r>
              <a:rPr lang="en-US" sz="2000" dirty="0" err="1"/>
              <a:t>seqBias</a:t>
            </a:r>
            <a:r>
              <a:rPr lang="en-US" sz="2000" dirty="0"/>
              <a:t> </a:t>
            </a:r>
          </a:p>
          <a:p>
            <a:pPr marL="114300" indent="0">
              <a:buNone/>
            </a:pPr>
            <a:r>
              <a:rPr lang="en-US" sz="2000" dirty="0"/>
              <a:t>--</a:t>
            </a:r>
            <a:r>
              <a:rPr lang="en-US" sz="2000" dirty="0" err="1"/>
              <a:t>recoverOrphans</a:t>
            </a:r>
            <a:r>
              <a:rPr lang="en-US" sz="2000" dirty="0"/>
              <a:t> </a:t>
            </a:r>
          </a:p>
          <a:p>
            <a:pPr marL="114300" indent="0">
              <a:buNone/>
            </a:pPr>
            <a:r>
              <a:rPr lang="en-US" sz="2000" dirty="0"/>
              <a:t>--threads ${THREADS}  -o $OUT_F/${SAMPLE}_</a:t>
            </a:r>
            <a:r>
              <a:rPr lang="en-US" sz="2000" dirty="0" err="1"/>
              <a:t>salmon_quant</a:t>
            </a:r>
            <a:r>
              <a:rPr lang="en-US" sz="2000" dirty="0"/>
              <a:t>;       </a:t>
            </a:r>
          </a:p>
          <a:p>
            <a:pPr marL="114300" indent="0">
              <a:buNone/>
            </a:pPr>
            <a:r>
              <a:rPr lang="en-US" sz="2000" dirty="0"/>
              <a:t>done</a:t>
            </a:r>
          </a:p>
        </p:txBody>
      </p:sp>
      <p:sp>
        <p:nvSpPr>
          <p:cNvPr id="6" name="Google Shape;288;p20">
            <a:extLst>
              <a:ext uri="{FF2B5EF4-FFF2-40B4-BE49-F238E27FC236}">
                <a16:creationId xmlns:a16="http://schemas.microsoft.com/office/drawing/2014/main" id="{B55A0547-EAC2-4701-FC57-7615C33A58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Protocol for MAG based functional annotation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5906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C0323-BB50-A01E-D40B-3F80B4447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FF725-D3DB-77F6-C0D2-7960390F2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451" y="998343"/>
            <a:ext cx="11919098" cy="5710801"/>
          </a:xfrm>
        </p:spPr>
        <p:txBody>
          <a:bodyPr>
            <a:normAutofit/>
          </a:bodyPr>
          <a:lstStyle/>
          <a:p>
            <a:r>
              <a:rPr lang="en-US" sz="2400" dirty="0"/>
              <a:t>Step 4: Counting</a:t>
            </a:r>
          </a:p>
          <a:p>
            <a:pPr marL="114300" indent="0">
              <a:buNone/>
            </a:pPr>
            <a:r>
              <a:rPr lang="en-US" sz="4300" dirty="0"/>
              <a:t>   </a:t>
            </a:r>
          </a:p>
          <a:p>
            <a:pPr marL="114300" indent="0">
              <a:buNone/>
            </a:pPr>
            <a:r>
              <a:rPr lang="en-US" sz="2000" b="1" dirty="0"/>
              <a:t>Salmon quant – </a:t>
            </a:r>
            <a:r>
              <a:rPr lang="en-US" sz="2000" dirty="0"/>
              <a:t>Salmon can run index or Quant counting command</a:t>
            </a:r>
          </a:p>
          <a:p>
            <a:pPr marL="114300" indent="0">
              <a:buNone/>
            </a:pPr>
            <a:r>
              <a:rPr lang="en-US" sz="2000" b="1" dirty="0"/>
              <a:t>-l A –</a:t>
            </a:r>
            <a:r>
              <a:rPr lang="en-US" sz="2000" dirty="0"/>
              <a:t> Library type, automatic detection</a:t>
            </a:r>
          </a:p>
          <a:p>
            <a:pPr marL="114300" indent="0">
              <a:buNone/>
            </a:pPr>
            <a:r>
              <a:rPr lang="en-US" sz="2000" b="1" dirty="0"/>
              <a:t>--meta – </a:t>
            </a:r>
            <a:r>
              <a:rPr lang="en-US" sz="2000" dirty="0"/>
              <a:t>Counts based on metagenomic data</a:t>
            </a:r>
          </a:p>
          <a:p>
            <a:pPr marL="114300" indent="0">
              <a:buNone/>
            </a:pPr>
            <a:r>
              <a:rPr lang="en-US" sz="2000" b="1" dirty="0"/>
              <a:t>--</a:t>
            </a:r>
            <a:r>
              <a:rPr lang="en-US" sz="2000" b="1" dirty="0" err="1"/>
              <a:t>validateMappings</a:t>
            </a:r>
            <a:r>
              <a:rPr lang="en-US" sz="2000" b="1" dirty="0"/>
              <a:t> – </a:t>
            </a:r>
            <a:r>
              <a:rPr lang="en-US" sz="2000" dirty="0"/>
              <a:t>More sensitive and accurate mapping using selective alignments</a:t>
            </a:r>
          </a:p>
          <a:p>
            <a:pPr marL="114300" indent="0">
              <a:buNone/>
            </a:pPr>
            <a:r>
              <a:rPr lang="en-US" sz="2000" b="1" dirty="0"/>
              <a:t>--</a:t>
            </a:r>
            <a:r>
              <a:rPr lang="en-US" sz="2000" b="1" dirty="0" err="1"/>
              <a:t>gcBias</a:t>
            </a:r>
            <a:r>
              <a:rPr lang="en-US" sz="2000" b="1" dirty="0"/>
              <a:t> – </a:t>
            </a:r>
            <a:r>
              <a:rPr lang="en-US" sz="2000" dirty="0"/>
              <a:t>Enables GC bias correction</a:t>
            </a:r>
          </a:p>
          <a:p>
            <a:pPr marL="114300" indent="0">
              <a:buNone/>
            </a:pPr>
            <a:r>
              <a:rPr lang="en-US" sz="2000" b="1" dirty="0"/>
              <a:t>--</a:t>
            </a:r>
            <a:r>
              <a:rPr lang="en-US" sz="2000" b="1" dirty="0" err="1"/>
              <a:t>seqBias</a:t>
            </a:r>
            <a:r>
              <a:rPr lang="en-US" sz="2000" b="1" dirty="0"/>
              <a:t> –</a:t>
            </a:r>
            <a:r>
              <a:rPr lang="en-US" sz="2000" dirty="0"/>
              <a:t> Corrects for sequence biases at the beginnings or endings of the reads</a:t>
            </a:r>
          </a:p>
          <a:p>
            <a:pPr marL="114300" indent="0">
              <a:buNone/>
            </a:pPr>
            <a:r>
              <a:rPr lang="en-US" sz="2000" b="1" dirty="0"/>
              <a:t>--</a:t>
            </a:r>
            <a:r>
              <a:rPr lang="en-US" sz="2000" b="1" dirty="0" err="1"/>
              <a:t>recoverOrphans</a:t>
            </a:r>
            <a:r>
              <a:rPr lang="en-US" sz="2000" b="1" dirty="0"/>
              <a:t> – </a:t>
            </a:r>
            <a:r>
              <a:rPr lang="en-US" sz="2000" dirty="0"/>
              <a:t>Recovers mates of orphaned reads; </a:t>
            </a:r>
            <a:r>
              <a:rPr lang="en-US" sz="2000" dirty="0" err="1"/>
              <a:t>i.e</a:t>
            </a:r>
            <a:r>
              <a:rPr lang="en-US" sz="2000" dirty="0"/>
              <a:t> if only one pair has mapped to reference.</a:t>
            </a:r>
          </a:p>
        </p:txBody>
      </p:sp>
      <p:sp>
        <p:nvSpPr>
          <p:cNvPr id="6" name="Google Shape;288;p20">
            <a:extLst>
              <a:ext uri="{FF2B5EF4-FFF2-40B4-BE49-F238E27FC236}">
                <a16:creationId xmlns:a16="http://schemas.microsoft.com/office/drawing/2014/main" id="{A46E3DA6-870E-72F4-2465-2ADF047FD2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Protocol for MAG based functional annotation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523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>
            <a:spLocks noGrp="1"/>
          </p:cNvSpPr>
          <p:nvPr>
            <p:ph type="title"/>
          </p:nvPr>
        </p:nvSpPr>
        <p:spPr>
          <a:xfrm>
            <a:off x="643129" y="156696"/>
            <a:ext cx="4343400" cy="1929384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The central question</a:t>
            </a:r>
          </a:p>
        </p:txBody>
      </p:sp>
      <p:sp>
        <p:nvSpPr>
          <p:cNvPr id="160" name="Google Shape;160;p2"/>
          <p:cNvSpPr txBox="1">
            <a:spLocks noGrp="1"/>
          </p:cNvSpPr>
          <p:nvPr>
            <p:ph type="body" idx="1"/>
          </p:nvPr>
        </p:nvSpPr>
        <p:spPr>
          <a:xfrm>
            <a:off x="5541263" y="457200"/>
            <a:ext cx="6007608" cy="1929384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228600" lvl="0" indent="-20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Moving beyond "who's there?" to "what are they doing?“</a:t>
            </a:r>
            <a:endParaRPr lang="en-US" sz="2200"/>
          </a:p>
          <a:p>
            <a:pPr marL="228600" lvl="0" indent="-76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2200">
              <a:latin typeface="Arial"/>
              <a:ea typeface="Arial"/>
              <a:cs typeface="Arial"/>
              <a:sym typeface="Arial"/>
            </a:endParaRPr>
          </a:p>
          <a:p>
            <a:pPr marL="228600" lvl="0" indent="-20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Linking microbial community composition to ecosystem function</a:t>
            </a:r>
            <a:endParaRPr lang="en-US" sz="2200"/>
          </a:p>
        </p:txBody>
      </p:sp>
      <p:pic>
        <p:nvPicPr>
          <p:cNvPr id="162" name="Google Shape;162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6344" y="3171771"/>
            <a:ext cx="5468112" cy="2474321"/>
          </a:xfrm>
          <a:prstGeom prst="rect">
            <a:avLst/>
          </a:prstGeom>
          <a:noFill/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4"/>
          <a:stretch/>
        </p:blipFill>
        <p:spPr>
          <a:xfrm>
            <a:off x="6254496" y="3417836"/>
            <a:ext cx="5468112" cy="1982191"/>
          </a:xfrm>
          <a:prstGeom prst="rect">
            <a:avLst/>
          </a:prstGeom>
          <a:noFill/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BBE3F57-F023-EBBF-B338-9FE6E0CDE91D}"/>
              </a:ext>
            </a:extLst>
          </p:cNvPr>
          <p:cNvCxnSpPr>
            <a:cxnSpLocks/>
          </p:cNvCxnSpPr>
          <p:nvPr/>
        </p:nvCxnSpPr>
        <p:spPr>
          <a:xfrm flipV="1">
            <a:off x="5322304" y="333680"/>
            <a:ext cx="0" cy="22298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" descr="A diagram of a number of rna lines&#10;&#10;AI-generated content may be incorrect."/>
          <p:cNvPicPr preferRelativeResize="0"/>
          <p:nvPr/>
        </p:nvPicPr>
        <p:blipFill rotWithShape="1">
          <a:blip r:embed="rId3"/>
          <a:stretch/>
        </p:blipFill>
        <p:spPr>
          <a:xfrm>
            <a:off x="311758" y="4058406"/>
            <a:ext cx="5426764" cy="2564145"/>
          </a:xfrm>
          <a:prstGeom prst="rect">
            <a:avLst/>
          </a:prstGeom>
          <a:noFill/>
        </p:spPr>
      </p:pic>
      <p:pic>
        <p:nvPicPr>
          <p:cNvPr id="167" name="Google Shape;167;p3"/>
          <p:cNvPicPr preferRelativeResize="0"/>
          <p:nvPr/>
        </p:nvPicPr>
        <p:blipFill rotWithShape="1">
          <a:blip r:embed="rId4"/>
          <a:stretch/>
        </p:blipFill>
        <p:spPr>
          <a:xfrm>
            <a:off x="311758" y="566840"/>
            <a:ext cx="5426764" cy="1967202"/>
          </a:xfrm>
          <a:prstGeom prst="rect">
            <a:avLst/>
          </a:prstGeom>
          <a:noFill/>
        </p:spPr>
      </p:pic>
      <p:pic>
        <p:nvPicPr>
          <p:cNvPr id="168" name="Google Shape;168;p3" descr="A graph of different types of diseases&#10;&#10;AI-generated content may be incorrect."/>
          <p:cNvPicPr preferRelativeResize="0"/>
          <p:nvPr/>
        </p:nvPicPr>
        <p:blipFill rotWithShape="1">
          <a:blip r:embed="rId5"/>
          <a:stretch/>
        </p:blipFill>
        <p:spPr>
          <a:xfrm>
            <a:off x="6308034" y="1294525"/>
            <a:ext cx="5426764" cy="4124340"/>
          </a:xfrm>
          <a:prstGeom prst="rect">
            <a:avLst/>
          </a:prstGeom>
          <a:noFill/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783B35-3DC5-7F83-7868-5CA6D48FBA8B}"/>
              </a:ext>
            </a:extLst>
          </p:cNvPr>
          <p:cNvCxnSpPr>
            <a:cxnSpLocks/>
          </p:cNvCxnSpPr>
          <p:nvPr/>
        </p:nvCxnSpPr>
        <p:spPr>
          <a:xfrm flipV="1">
            <a:off x="6099052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EAE105-764F-7195-5E42-D09B56CCF9B3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6096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Contigs to Function: The Annotation Workflow 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 txBox="1">
            <a:spLocks noGrp="1"/>
          </p:cNvSpPr>
          <p:nvPr>
            <p:ph type="body" idx="1"/>
          </p:nvPr>
        </p:nvSpPr>
        <p:spPr>
          <a:xfrm>
            <a:off x="838200" y="1545375"/>
            <a:ext cx="6859500" cy="51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Structural Annotation (Gene Prediction)</a:t>
            </a:r>
            <a:endParaRPr sz="20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What it does: Identifies where genes are located on contigs</a:t>
            </a:r>
            <a:endParaRPr sz="20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Key tools: Prodigal, GeneMark, FragGeneScan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Output: Predicted protein-coding sequences (CDSs)/proteins</a:t>
            </a:r>
            <a:endParaRPr sz="20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Functional Annotation (Gene Function </a:t>
            </a:r>
            <a:r>
              <a:rPr lang="en-US" sz="2000"/>
              <a:t>Assignme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nt)</a:t>
            </a:r>
            <a:endParaRPr sz="20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What it does: Assigns biological functions to predicted genes</a:t>
            </a:r>
            <a:endParaRPr sz="20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Key tools: Prokka, eggnog Mapper, Interproscan</a:t>
            </a:r>
            <a:endParaRPr sz="200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Output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/>
              <a:t>COG, GO, KO, product definitions</a:t>
            </a:r>
            <a:endParaRPr sz="2000"/>
          </a:p>
        </p:txBody>
      </p:sp>
      <p:cxnSp>
        <p:nvCxnSpPr>
          <p:cNvPr id="176" name="Google Shape;176;p5"/>
          <p:cNvCxnSpPr/>
          <p:nvPr/>
        </p:nvCxnSpPr>
        <p:spPr>
          <a:xfrm>
            <a:off x="8203175" y="1720325"/>
            <a:ext cx="3226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5"/>
          <p:cNvCxnSpPr/>
          <p:nvPr/>
        </p:nvCxnSpPr>
        <p:spPr>
          <a:xfrm>
            <a:off x="8203175" y="2485050"/>
            <a:ext cx="3226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p5"/>
          <p:cNvSpPr/>
          <p:nvPr/>
        </p:nvSpPr>
        <p:spPr>
          <a:xfrm>
            <a:off x="8635087" y="2383650"/>
            <a:ext cx="373800" cy="202800"/>
          </a:xfrm>
          <a:prstGeom prst="rightArrow">
            <a:avLst>
              <a:gd name="adj1" fmla="val 20214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9008887" y="2383650"/>
            <a:ext cx="477900" cy="202800"/>
          </a:xfrm>
          <a:prstGeom prst="rightArrow">
            <a:avLst>
              <a:gd name="adj1" fmla="val 20214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9486787" y="2383650"/>
            <a:ext cx="251100" cy="202800"/>
          </a:xfrm>
          <a:prstGeom prst="rightArrow">
            <a:avLst>
              <a:gd name="adj1" fmla="val 20214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"/>
          <p:cNvSpPr/>
          <p:nvPr/>
        </p:nvSpPr>
        <p:spPr>
          <a:xfrm flipH="1">
            <a:off x="9737887" y="2383650"/>
            <a:ext cx="251100" cy="202800"/>
          </a:xfrm>
          <a:prstGeom prst="rightArrow">
            <a:avLst>
              <a:gd name="adj1" fmla="val 20214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5"/>
          <p:cNvSpPr/>
          <p:nvPr/>
        </p:nvSpPr>
        <p:spPr>
          <a:xfrm flipH="1">
            <a:off x="9988987" y="2383650"/>
            <a:ext cx="251100" cy="202800"/>
          </a:xfrm>
          <a:prstGeom prst="rightArrow">
            <a:avLst>
              <a:gd name="adj1" fmla="val 20214"/>
              <a:gd name="adj2" fmla="val 50000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"/>
          <p:cNvSpPr/>
          <p:nvPr/>
        </p:nvSpPr>
        <p:spPr>
          <a:xfrm>
            <a:off x="10240087" y="2383650"/>
            <a:ext cx="373800" cy="202800"/>
          </a:xfrm>
          <a:prstGeom prst="rightArrow">
            <a:avLst>
              <a:gd name="adj1" fmla="val 20214"/>
              <a:gd name="adj2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5"/>
          <p:cNvSpPr/>
          <p:nvPr/>
        </p:nvSpPr>
        <p:spPr>
          <a:xfrm flipH="1">
            <a:off x="10613887" y="2383650"/>
            <a:ext cx="251100" cy="202800"/>
          </a:xfrm>
          <a:prstGeom prst="rightArrow">
            <a:avLst>
              <a:gd name="adj1" fmla="val 20214"/>
              <a:gd name="adj2" fmla="val 50000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5" name="Google Shape;185;p5"/>
          <p:cNvCxnSpPr/>
          <p:nvPr/>
        </p:nvCxnSpPr>
        <p:spPr>
          <a:xfrm>
            <a:off x="8203175" y="4886400"/>
            <a:ext cx="3226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" name="Google Shape;186;p5"/>
          <p:cNvSpPr/>
          <p:nvPr/>
        </p:nvSpPr>
        <p:spPr>
          <a:xfrm>
            <a:off x="8635087" y="4785000"/>
            <a:ext cx="373800" cy="202800"/>
          </a:xfrm>
          <a:prstGeom prst="rightArrow">
            <a:avLst>
              <a:gd name="adj1" fmla="val 20214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"/>
          <p:cNvSpPr/>
          <p:nvPr/>
        </p:nvSpPr>
        <p:spPr>
          <a:xfrm>
            <a:off x="9008887" y="4785000"/>
            <a:ext cx="477900" cy="202800"/>
          </a:xfrm>
          <a:prstGeom prst="rightArrow">
            <a:avLst>
              <a:gd name="adj1" fmla="val 20214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"/>
          <p:cNvSpPr/>
          <p:nvPr/>
        </p:nvSpPr>
        <p:spPr>
          <a:xfrm>
            <a:off x="9486787" y="4785000"/>
            <a:ext cx="251100" cy="202800"/>
          </a:xfrm>
          <a:prstGeom prst="rightArrow">
            <a:avLst>
              <a:gd name="adj1" fmla="val 20214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"/>
          <p:cNvSpPr/>
          <p:nvPr/>
        </p:nvSpPr>
        <p:spPr>
          <a:xfrm flipH="1">
            <a:off x="9737887" y="4785000"/>
            <a:ext cx="251100" cy="202800"/>
          </a:xfrm>
          <a:prstGeom prst="rightArrow">
            <a:avLst>
              <a:gd name="adj1" fmla="val 20214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"/>
          <p:cNvSpPr/>
          <p:nvPr/>
        </p:nvSpPr>
        <p:spPr>
          <a:xfrm flipH="1">
            <a:off x="9988987" y="4785000"/>
            <a:ext cx="251100" cy="202800"/>
          </a:xfrm>
          <a:prstGeom prst="rightArrow">
            <a:avLst>
              <a:gd name="adj1" fmla="val 20214"/>
              <a:gd name="adj2" fmla="val 50000"/>
            </a:avLst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5"/>
          <p:cNvSpPr/>
          <p:nvPr/>
        </p:nvSpPr>
        <p:spPr>
          <a:xfrm>
            <a:off x="10240087" y="4785000"/>
            <a:ext cx="373800" cy="202800"/>
          </a:xfrm>
          <a:prstGeom prst="rightArrow">
            <a:avLst>
              <a:gd name="adj1" fmla="val 20214"/>
              <a:gd name="adj2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"/>
          <p:cNvSpPr/>
          <p:nvPr/>
        </p:nvSpPr>
        <p:spPr>
          <a:xfrm flipH="1">
            <a:off x="10613887" y="4785000"/>
            <a:ext cx="251100" cy="202800"/>
          </a:xfrm>
          <a:prstGeom prst="rightArrow">
            <a:avLst>
              <a:gd name="adj1" fmla="val 20214"/>
              <a:gd name="adj2" fmla="val 50000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"/>
          <p:cNvSpPr txBox="1"/>
          <p:nvPr/>
        </p:nvSpPr>
        <p:spPr>
          <a:xfrm>
            <a:off x="8458387" y="4458717"/>
            <a:ext cx="5505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</a:rPr>
              <a:t>Gene A</a:t>
            </a:r>
            <a:endParaRPr sz="800" b="1" dirty="0"/>
          </a:p>
        </p:txBody>
      </p:sp>
      <p:sp>
        <p:nvSpPr>
          <p:cNvPr id="194" name="Google Shape;194;p5"/>
          <p:cNvSpPr txBox="1"/>
          <p:nvPr/>
        </p:nvSpPr>
        <p:spPr>
          <a:xfrm>
            <a:off x="8919370" y="4893681"/>
            <a:ext cx="5505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dk1"/>
                </a:solidFill>
              </a:rPr>
              <a:t>Gene B</a:t>
            </a:r>
            <a:endParaRPr sz="800" b="1"/>
          </a:p>
        </p:txBody>
      </p:sp>
      <p:sp>
        <p:nvSpPr>
          <p:cNvPr id="195" name="Google Shape;195;p5"/>
          <p:cNvSpPr txBox="1"/>
          <p:nvPr/>
        </p:nvSpPr>
        <p:spPr>
          <a:xfrm>
            <a:off x="9312937" y="4458717"/>
            <a:ext cx="5505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</a:rPr>
              <a:t>Gene C</a:t>
            </a:r>
            <a:endParaRPr sz="800" b="1" dirty="0"/>
          </a:p>
        </p:txBody>
      </p:sp>
      <p:sp>
        <p:nvSpPr>
          <p:cNvPr id="196" name="Google Shape;196;p5"/>
          <p:cNvSpPr txBox="1"/>
          <p:nvPr/>
        </p:nvSpPr>
        <p:spPr>
          <a:xfrm>
            <a:off x="9649745" y="4893681"/>
            <a:ext cx="5505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dk1"/>
                </a:solidFill>
              </a:rPr>
              <a:t>Gene D</a:t>
            </a:r>
            <a:endParaRPr sz="800" b="1"/>
          </a:p>
        </p:txBody>
      </p:sp>
      <p:sp>
        <p:nvSpPr>
          <p:cNvPr id="197" name="Google Shape;197;p5"/>
          <p:cNvSpPr txBox="1"/>
          <p:nvPr/>
        </p:nvSpPr>
        <p:spPr>
          <a:xfrm>
            <a:off x="9961705" y="4458717"/>
            <a:ext cx="5505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</a:rPr>
              <a:t>Gene E</a:t>
            </a:r>
            <a:endParaRPr sz="800" b="1" dirty="0"/>
          </a:p>
        </p:txBody>
      </p:sp>
      <p:sp>
        <p:nvSpPr>
          <p:cNvPr id="198" name="Google Shape;198;p5"/>
          <p:cNvSpPr txBox="1"/>
          <p:nvPr/>
        </p:nvSpPr>
        <p:spPr>
          <a:xfrm>
            <a:off x="10181988" y="4893681"/>
            <a:ext cx="5505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dk1"/>
                </a:solidFill>
              </a:rPr>
              <a:t>Gene F</a:t>
            </a:r>
            <a:endParaRPr sz="800" b="1"/>
          </a:p>
        </p:txBody>
      </p:sp>
      <p:sp>
        <p:nvSpPr>
          <p:cNvPr id="199" name="Google Shape;199;p5"/>
          <p:cNvSpPr txBox="1"/>
          <p:nvPr/>
        </p:nvSpPr>
        <p:spPr>
          <a:xfrm>
            <a:off x="10608275" y="4458717"/>
            <a:ext cx="5505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800" b="1" dirty="0">
                <a:solidFill>
                  <a:schemeClr val="dk1"/>
                </a:solidFill>
              </a:rPr>
              <a:t>Gene G</a:t>
            </a:r>
            <a:endParaRPr sz="800" b="1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E13DD2A-3088-FC3F-1B5C-AFB90CF809E9}"/>
              </a:ext>
            </a:extLst>
          </p:cNvPr>
          <p:cNvCxnSpPr/>
          <p:nvPr/>
        </p:nvCxnSpPr>
        <p:spPr>
          <a:xfrm flipV="1">
            <a:off x="7697700" y="1152408"/>
            <a:ext cx="0" cy="54338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Key steps in building a functional profile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461175" y="2452022"/>
            <a:ext cx="5082376" cy="3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Contig level</a:t>
            </a: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 dirty="0"/>
              <a:t>Map reads back to contigs using BWA-MEM or Bowtie2</a:t>
            </a: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 dirty="0"/>
              <a:t>Quantify the mapped reads0 using </a:t>
            </a:r>
            <a:r>
              <a:rPr lang="en-US" sz="2000" dirty="0" err="1"/>
              <a:t>htseq</a:t>
            </a:r>
            <a:r>
              <a:rPr lang="en-US" sz="2000" dirty="0"/>
              <a:t>-count.</a:t>
            </a: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 dirty="0"/>
              <a:t>Files required:</a:t>
            </a:r>
            <a:endParaRPr sz="2000" dirty="0"/>
          </a:p>
          <a:p>
            <a:pPr marL="9144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Read files,</a:t>
            </a:r>
            <a:endParaRPr sz="2000" dirty="0"/>
          </a:p>
          <a:p>
            <a:pPr marL="9144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contig index,</a:t>
            </a:r>
            <a:endParaRPr sz="2000" dirty="0"/>
          </a:p>
          <a:p>
            <a:pPr marL="9144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 err="1"/>
              <a:t>sam</a:t>
            </a:r>
            <a:r>
              <a:rPr lang="en-US" sz="2000" dirty="0"/>
              <a:t>/ bam/ sorted bam</a:t>
            </a:r>
            <a:endParaRPr sz="2000" dirty="0"/>
          </a:p>
          <a:p>
            <a:pPr marL="9144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 err="1"/>
              <a:t>gtf</a:t>
            </a:r>
            <a:r>
              <a:rPr lang="en-US" sz="2000" dirty="0"/>
              <a:t> file</a:t>
            </a:r>
            <a:endParaRPr sz="2000" dirty="0"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4294967295"/>
          </p:nvPr>
        </p:nvSpPr>
        <p:spPr>
          <a:xfrm>
            <a:off x="461175" y="1207712"/>
            <a:ext cx="9575800" cy="105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Structural Annotation (Gene Prediction)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Functional Annotation (Gene Function Assignment)</a:t>
            </a:r>
            <a:endParaRPr sz="2000" dirty="0"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4294967295"/>
          </p:nvPr>
        </p:nvSpPr>
        <p:spPr>
          <a:xfrm>
            <a:off x="6648450" y="2451234"/>
            <a:ext cx="4705350" cy="344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CDS level</a:t>
            </a: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 dirty="0"/>
              <a:t>Dereplicate the MAGs, compile CDS from the different dereplicated MAGs</a:t>
            </a: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 dirty="0"/>
              <a:t>Pseudo align reads back to indexed CDS to quantify using Salmon</a:t>
            </a: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 dirty="0"/>
              <a:t>Files required:</a:t>
            </a:r>
            <a:endParaRPr sz="2000" dirty="0"/>
          </a:p>
          <a:p>
            <a:pPr marL="9144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Reads files,</a:t>
            </a:r>
            <a:endParaRPr sz="2000" dirty="0"/>
          </a:p>
          <a:p>
            <a:pPr marL="9144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CDS index</a:t>
            </a:r>
            <a:endParaRPr sz="2000" dirty="0"/>
          </a:p>
          <a:p>
            <a:pPr marL="9144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 err="1"/>
              <a:t>gtf</a:t>
            </a:r>
            <a:r>
              <a:rPr lang="en-US" sz="2000" dirty="0"/>
              <a:t> file</a:t>
            </a:r>
            <a:endParaRPr sz="20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B5FD56-B8AE-EF56-136F-8C041FF56084}"/>
              </a:ext>
            </a:extLst>
          </p:cNvPr>
          <p:cNvCxnSpPr>
            <a:cxnSpLocks/>
          </p:cNvCxnSpPr>
          <p:nvPr/>
        </p:nvCxnSpPr>
        <p:spPr>
          <a:xfrm flipV="1">
            <a:off x="6096000" y="2451234"/>
            <a:ext cx="0" cy="38807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Tools for functional annotation</a:t>
            </a:r>
          </a:p>
        </p:txBody>
      </p:sp>
      <p:sp>
        <p:nvSpPr>
          <p:cNvPr id="213" name="Google Shape;213;p7"/>
          <p:cNvSpPr txBox="1">
            <a:spLocks noGrp="1"/>
          </p:cNvSpPr>
          <p:nvPr>
            <p:ph type="body" idx="1"/>
          </p:nvPr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1700" b="1" dirty="0">
                <a:latin typeface="Arial"/>
                <a:ea typeface="Arial"/>
                <a:cs typeface="Arial"/>
                <a:sym typeface="Arial"/>
              </a:rPr>
              <a:t>Method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: Orthologous groups approach using precomputed clusters</a:t>
            </a:r>
            <a:endParaRPr lang="en-US" sz="1700" dirty="0"/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1700" b="1" dirty="0">
                <a:latin typeface="Arial"/>
                <a:ea typeface="Arial"/>
                <a:cs typeface="Arial"/>
                <a:sym typeface="Arial"/>
              </a:rPr>
              <a:t>Strengths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: Fast, comprehensive, integrates multiple databases</a:t>
            </a:r>
            <a:endParaRPr lang="en-US" sz="1700" dirty="0"/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1700" b="1" dirty="0">
                <a:latin typeface="Arial"/>
                <a:ea typeface="Arial"/>
                <a:cs typeface="Arial"/>
                <a:sym typeface="Arial"/>
              </a:rPr>
              <a:t>Output</a:t>
            </a: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: COG categories, GO terms, KEGG pathways</a:t>
            </a:r>
            <a:endParaRPr lang="en-US" sz="1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F76A3B-3B40-0F39-166E-B119989EDE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33640"/>
          <a:stretch>
            <a:fillRect/>
          </a:stretch>
        </p:blipFill>
        <p:spPr>
          <a:xfrm>
            <a:off x="1983215" y="2728704"/>
            <a:ext cx="8225569" cy="27974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EA5125-094A-DE73-E5EE-8AFF855FBA9C}"/>
              </a:ext>
            </a:extLst>
          </p:cNvPr>
          <p:cNvCxnSpPr>
            <a:cxnSpLocks/>
          </p:cNvCxnSpPr>
          <p:nvPr/>
        </p:nvCxnSpPr>
        <p:spPr>
          <a:xfrm flipV="1">
            <a:off x="4447233" y="502920"/>
            <a:ext cx="0" cy="186874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AC6D-4489-4CB8-DB56-B889E9873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  <a:cs typeface="Arabic Typesetting" panose="03020402040406030203" pitchFamily="66" charset="-78"/>
              </a:rPr>
              <a:t>COG vs KO vs GO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A0F026-3063-ED4A-C0E1-96489365A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74687"/>
              </p:ext>
            </p:extLst>
          </p:nvPr>
        </p:nvGraphicFramePr>
        <p:xfrm>
          <a:off x="715038" y="2115991"/>
          <a:ext cx="10761924" cy="3383280"/>
        </p:xfrm>
        <a:graphic>
          <a:graphicData uri="http://schemas.openxmlformats.org/drawingml/2006/table">
            <a:tbl>
              <a:tblPr/>
              <a:tblGrid>
                <a:gridCol w="2690481">
                  <a:extLst>
                    <a:ext uri="{9D8B030D-6E8A-4147-A177-3AD203B41FA5}">
                      <a16:colId xmlns:a16="http://schemas.microsoft.com/office/drawing/2014/main" val="559783002"/>
                    </a:ext>
                  </a:extLst>
                </a:gridCol>
                <a:gridCol w="2690481">
                  <a:extLst>
                    <a:ext uri="{9D8B030D-6E8A-4147-A177-3AD203B41FA5}">
                      <a16:colId xmlns:a16="http://schemas.microsoft.com/office/drawing/2014/main" val="483876620"/>
                    </a:ext>
                  </a:extLst>
                </a:gridCol>
                <a:gridCol w="2690481">
                  <a:extLst>
                    <a:ext uri="{9D8B030D-6E8A-4147-A177-3AD203B41FA5}">
                      <a16:colId xmlns:a16="http://schemas.microsoft.com/office/drawing/2014/main" val="2533830055"/>
                    </a:ext>
                  </a:extLst>
                </a:gridCol>
                <a:gridCol w="2690481">
                  <a:extLst>
                    <a:ext uri="{9D8B030D-6E8A-4147-A177-3AD203B41FA5}">
                      <a16:colId xmlns:a16="http://schemas.microsoft.com/office/drawing/2014/main" val="4760969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Database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Key Purpose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Data Format/Structure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Best Use Case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739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 Ontology (GO)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High-level, hierarchical classification of gene functions.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Hierarchical directed acyclic graph. Functional categories in BP, CC and MF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Broad discovery, high-level summaries, and enrichment analysis.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9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Clusters of Orthologous Groups (COG)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Phylogenetic classification of proteins based on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orthology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Broad functional categories and subgroups.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Broad comparative surveys and functional classification.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447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KEGG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Orthology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(KO)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Mechanistic, pathway-centric mapping of gene functions.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Network of nodes (KOs) and edges (reactions).</a:t>
                      </a:r>
                      <a:endParaRPr lang="en-US" sz="1800"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Systems-level modeling, mechanistic inquiry, and hypothesis-testing.</a:t>
                      </a:r>
                      <a:endParaRPr lang="en-US" sz="1800" dirty="0">
                        <a:effectLst/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442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6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>
            <a:spLocks noGrp="1"/>
          </p:cNvSpPr>
          <p:nvPr>
            <p:ph type="title"/>
          </p:nvPr>
        </p:nvSpPr>
        <p:spPr>
          <a:xfrm>
            <a:off x="896525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Functional databases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"/>
          <p:cNvSpPr txBox="1">
            <a:spLocks noGrp="1"/>
          </p:cNvSpPr>
          <p:nvPr>
            <p:ph type="body" idx="1"/>
          </p:nvPr>
        </p:nvSpPr>
        <p:spPr>
          <a:xfrm>
            <a:off x="838200" y="1117702"/>
            <a:ext cx="10515600" cy="543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General databases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UniRef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(100/90/50)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Different levels of sequence clustering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2400"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2400"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2400"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2400" b="1" dirty="0"/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en-US" sz="2400" b="1" dirty="0"/>
              <a:t>Specialized databases</a:t>
            </a:r>
            <a:endParaRPr lang="en-US" sz="2400" dirty="0"/>
          </a:p>
          <a:p>
            <a:pPr marL="228600" lvl="0" indent="-228600">
              <a:buSzPts val="2400"/>
            </a:pPr>
            <a:r>
              <a:rPr lang="en-US" sz="2400" b="1" dirty="0" err="1"/>
              <a:t>CAZy</a:t>
            </a:r>
            <a:r>
              <a:rPr lang="en-US" sz="2400" dirty="0"/>
              <a:t>: Carbohydrate-active enzymes (plant biomass degradation)</a:t>
            </a:r>
          </a:p>
          <a:p>
            <a:pPr marL="228600" lvl="0" indent="-228600">
              <a:buSzPts val="2400"/>
            </a:pPr>
            <a:r>
              <a:rPr lang="en-US" sz="2400" b="1" dirty="0"/>
              <a:t>CARD/ARG-ANNOT</a:t>
            </a:r>
            <a:r>
              <a:rPr lang="en-US" sz="2400" dirty="0"/>
              <a:t>: Antimicrobial resistance genes</a:t>
            </a:r>
          </a:p>
          <a:p>
            <a:pPr marL="228600" lvl="0" indent="-228600">
              <a:buSzPts val="2400"/>
            </a:pPr>
            <a:r>
              <a:rPr lang="en-US" sz="2400" b="1" dirty="0"/>
              <a:t>VFDB</a:t>
            </a:r>
            <a:r>
              <a:rPr lang="en-US" sz="2400" dirty="0"/>
              <a:t>: Virulence factors</a:t>
            </a:r>
          </a:p>
          <a:p>
            <a:pPr marL="228600" lvl="0" indent="-228600">
              <a:buSzPts val="2400"/>
            </a:pPr>
            <a:r>
              <a:rPr lang="en-US" sz="2400" b="1" dirty="0"/>
              <a:t>PHROGs</a:t>
            </a:r>
            <a:r>
              <a:rPr lang="en-US" sz="2400" dirty="0"/>
              <a:t>: Phage functional categories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8A458-F39A-6265-4422-C9D034D12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965" y="2192634"/>
            <a:ext cx="8931414" cy="10059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92488A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1850</Words>
  <Application>Microsoft Office PowerPoint</Application>
  <PresentationFormat>Widescreen</PresentationFormat>
  <Paragraphs>233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Play</vt:lpstr>
      <vt:lpstr>Office Theme</vt:lpstr>
      <vt:lpstr>PowerPoint Presentation</vt:lpstr>
      <vt:lpstr>Key Challenges in Metagenomics</vt:lpstr>
      <vt:lpstr>The central question</vt:lpstr>
      <vt:lpstr>PowerPoint Presentation</vt:lpstr>
      <vt:lpstr>Contigs to Function: The Annotation Workflow </vt:lpstr>
      <vt:lpstr>Key steps in building a functional profile</vt:lpstr>
      <vt:lpstr>Tools for functional annotation</vt:lpstr>
      <vt:lpstr>COG vs KO vs GO</vt:lpstr>
      <vt:lpstr>Functional databases</vt:lpstr>
      <vt:lpstr>Normalization </vt:lpstr>
      <vt:lpstr>Caveats!</vt:lpstr>
      <vt:lpstr>Case study 1: Genome-resolved metagenomics reveals role of iron metabolism in drought-induced rhizosphere microbiome dynamics</vt:lpstr>
      <vt:lpstr>Case study 1: Genome-resolved metagenomics reveals role of iron metabolism in drought-induced rhizosphere microbiome dynamics</vt:lpstr>
      <vt:lpstr>Case study 1: Genome-resolved metagenomics reveals role of iron metabolism in drought-induced rhizosphere microbiome dynamics</vt:lpstr>
      <vt:lpstr>PowerPoint Presentation</vt:lpstr>
      <vt:lpstr>Case study 2: A framework for the targeted recruitment of crop-beneficial soil taxa based on network analysis of metagenomics data</vt:lpstr>
      <vt:lpstr>Case study 3: Dissecting Disease-Suppressive Rhizosphere Microbiomes by Functional Amplicon Sequencing and 10× Metagenomics</vt:lpstr>
      <vt:lpstr>Case study 3: Dissecting Disease-Suppressive Rhizosphere Microbiomes by Functional Amplicon Sequencing and 10× Metagenomics</vt:lpstr>
      <vt:lpstr>Case study 3: Dissecting Disease-Suppressive Rhizosphere Microbiomes by Functional Amplicon Sequencing and 10× Metagenomics</vt:lpstr>
      <vt:lpstr>Protocol for MAG based functional annotation</vt:lpstr>
      <vt:lpstr>Protocol for MAG based functional annotation</vt:lpstr>
      <vt:lpstr>Protocol for MAG based functional annotation</vt:lpstr>
      <vt:lpstr>Protocol for MAG based functional annotation</vt:lpstr>
      <vt:lpstr>Protocol for MAG based functional annotation</vt:lpstr>
      <vt:lpstr>Protocol for MAG based functional annotation</vt:lpstr>
      <vt:lpstr>Protocol for MAG based functional annotation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Prateek Shetty</dc:creator>
  <cp:lastModifiedBy>Prateek Shetty</cp:lastModifiedBy>
  <cp:revision>10</cp:revision>
  <dcterms:created xsi:type="dcterms:W3CDTF">2025-08-01T10:27:26Z</dcterms:created>
  <dcterms:modified xsi:type="dcterms:W3CDTF">2025-09-15T11:04:15Z</dcterms:modified>
</cp:coreProperties>
</file>