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9" r:id="rId2"/>
    <p:sldId id="268" r:id="rId3"/>
    <p:sldId id="343" r:id="rId4"/>
    <p:sldId id="344" r:id="rId5"/>
    <p:sldId id="278" r:id="rId6"/>
    <p:sldId id="293" r:id="rId7"/>
    <p:sldId id="256" r:id="rId8"/>
    <p:sldId id="260" r:id="rId9"/>
    <p:sldId id="349" r:id="rId10"/>
    <p:sldId id="347" r:id="rId11"/>
    <p:sldId id="257" r:id="rId12"/>
    <p:sldId id="346" r:id="rId13"/>
    <p:sldId id="267" r:id="rId14"/>
    <p:sldId id="276" r:id="rId15"/>
    <p:sldId id="258" r:id="rId16"/>
    <p:sldId id="456" r:id="rId17"/>
    <p:sldId id="909" r:id="rId18"/>
    <p:sldId id="262" r:id="rId19"/>
    <p:sldId id="1040" r:id="rId20"/>
    <p:sldId id="1042" r:id="rId21"/>
    <p:sldId id="1041" r:id="rId22"/>
    <p:sldId id="263" r:id="rId23"/>
    <p:sldId id="264" r:id="rId24"/>
    <p:sldId id="342" r:id="rId25"/>
    <p:sldId id="1039"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97" autoAdjust="0"/>
  </p:normalViewPr>
  <p:slideViewPr>
    <p:cSldViewPr snapToGrid="0">
      <p:cViewPr varScale="1">
        <p:scale>
          <a:sx n="79" d="100"/>
          <a:sy n="79" d="100"/>
        </p:scale>
        <p:origin x="82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220A3-8743-4086-9718-3DE2BC6CDDBA}" type="datetimeFigureOut">
              <a:rPr lang="en-GB" smtClean="0"/>
              <a:t>12/08/2025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6A594-A174-4EFD-A025-E1AB6B5CE991}" type="slidenum">
              <a:rPr lang="en-GB" smtClean="0"/>
              <a:t>‹#›</a:t>
            </a:fld>
            <a:endParaRPr lang="en-GB"/>
          </a:p>
        </p:txBody>
      </p:sp>
    </p:spTree>
    <p:extLst>
      <p:ext uri="{BB962C8B-B14F-4D97-AF65-F5344CB8AC3E}">
        <p14:creationId xmlns:p14="http://schemas.microsoft.com/office/powerpoint/2010/main" val="134215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66A594-A174-4EFD-A025-E1AB6B5CE991}" type="slidenum">
              <a:rPr lang="en-GB" smtClean="0"/>
              <a:t>3</a:t>
            </a:fld>
            <a:endParaRPr lang="en-GB"/>
          </a:p>
        </p:txBody>
      </p:sp>
    </p:spTree>
    <p:extLst>
      <p:ext uri="{BB962C8B-B14F-4D97-AF65-F5344CB8AC3E}">
        <p14:creationId xmlns:p14="http://schemas.microsoft.com/office/powerpoint/2010/main" val="117657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64619713-F98C-4CEA-899D-9F456AF36ADB}" type="slidenum">
              <a:rPr lang="en-GB" smtClean="0"/>
              <a:t>5</a:t>
            </a:fld>
            <a:endParaRPr lang="en-GB"/>
          </a:p>
        </p:txBody>
      </p:sp>
    </p:spTree>
    <p:extLst>
      <p:ext uri="{BB962C8B-B14F-4D97-AF65-F5344CB8AC3E}">
        <p14:creationId xmlns:p14="http://schemas.microsoft.com/office/powerpoint/2010/main" val="173335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Estimated time to go through this phase: approx. 20 minutes</a:t>
            </a:r>
          </a:p>
          <a:p>
            <a:endParaRPr lang="en-GB" dirty="0"/>
          </a:p>
        </p:txBody>
      </p:sp>
      <p:sp>
        <p:nvSpPr>
          <p:cNvPr id="4" name="Slide Number Placeholder 3"/>
          <p:cNvSpPr>
            <a:spLocks noGrp="1"/>
          </p:cNvSpPr>
          <p:nvPr>
            <p:ph type="sldNum" sz="quarter" idx="5"/>
          </p:nvPr>
        </p:nvSpPr>
        <p:spPr/>
        <p:txBody>
          <a:bodyPr/>
          <a:lstStyle/>
          <a:p>
            <a:fld id="{6566A594-A174-4EFD-A025-E1AB6B5CE991}" type="slidenum">
              <a:rPr lang="en-GB" smtClean="0"/>
              <a:t>7</a:t>
            </a:fld>
            <a:endParaRPr lang="en-GB"/>
          </a:p>
        </p:txBody>
      </p:sp>
    </p:spTree>
    <p:extLst>
      <p:ext uri="{BB962C8B-B14F-4D97-AF65-F5344CB8AC3E}">
        <p14:creationId xmlns:p14="http://schemas.microsoft.com/office/powerpoint/2010/main" val="283299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Estimated time to go through this phase: approx. 30 minutes</a:t>
            </a:r>
          </a:p>
        </p:txBody>
      </p:sp>
      <p:sp>
        <p:nvSpPr>
          <p:cNvPr id="4" name="Slide Number Placeholder 3"/>
          <p:cNvSpPr>
            <a:spLocks noGrp="1"/>
          </p:cNvSpPr>
          <p:nvPr>
            <p:ph type="sldNum" sz="quarter" idx="5"/>
          </p:nvPr>
        </p:nvSpPr>
        <p:spPr/>
        <p:txBody>
          <a:bodyPr/>
          <a:lstStyle/>
          <a:p>
            <a:fld id="{6566A594-A174-4EFD-A025-E1AB6B5CE991}" type="slidenum">
              <a:rPr lang="en-GB" smtClean="0"/>
              <a:t>11</a:t>
            </a:fld>
            <a:endParaRPr lang="en-GB"/>
          </a:p>
        </p:txBody>
      </p:sp>
    </p:spTree>
    <p:extLst>
      <p:ext uri="{BB962C8B-B14F-4D97-AF65-F5344CB8AC3E}">
        <p14:creationId xmlns:p14="http://schemas.microsoft.com/office/powerpoint/2010/main" val="424319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index for the sequence ATTCCTTCATTC would be:</a:t>
            </a:r>
          </a:p>
          <a:p>
            <a:r>
              <a:rPr lang="en-GB" dirty="0"/>
              <a:t>ATT 1,9</a:t>
            </a:r>
          </a:p>
          <a:p>
            <a:r>
              <a:rPr lang="en-GB" dirty="0"/>
              <a:t>TTC 2,6</a:t>
            </a:r>
          </a:p>
          <a:p>
            <a:r>
              <a:rPr lang="en-GB" dirty="0"/>
              <a:t>TCC 3</a:t>
            </a:r>
          </a:p>
          <a:p>
            <a:r>
              <a:rPr lang="en-GB" dirty="0"/>
              <a:t>CCT 4 </a:t>
            </a:r>
          </a:p>
          <a:p>
            <a:r>
              <a:rPr lang="en-GB" dirty="0"/>
              <a:t>Etc. </a:t>
            </a:r>
          </a:p>
          <a:p>
            <a:endParaRPr lang="en-GB" dirty="0"/>
          </a:p>
        </p:txBody>
      </p:sp>
      <p:sp>
        <p:nvSpPr>
          <p:cNvPr id="4" name="Slide Number Placeholder 3"/>
          <p:cNvSpPr>
            <a:spLocks noGrp="1"/>
          </p:cNvSpPr>
          <p:nvPr>
            <p:ph type="sldNum" sz="quarter" idx="5"/>
          </p:nvPr>
        </p:nvSpPr>
        <p:spPr/>
        <p:txBody>
          <a:bodyPr/>
          <a:lstStyle/>
          <a:p>
            <a:fld id="{64619713-F98C-4CEA-899D-9F456AF36ADB}" type="slidenum">
              <a:rPr lang="en-GB" smtClean="0"/>
              <a:t>14</a:t>
            </a:fld>
            <a:endParaRPr lang="en-GB"/>
          </a:p>
        </p:txBody>
      </p:sp>
    </p:spTree>
    <p:extLst>
      <p:ext uri="{BB962C8B-B14F-4D97-AF65-F5344CB8AC3E}">
        <p14:creationId xmlns:p14="http://schemas.microsoft.com/office/powerpoint/2010/main" val="392976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Estimated time to go through this phase: approx. 30 minutes</a:t>
            </a:r>
          </a:p>
          <a:p>
            <a:endParaRPr lang="en-GB" dirty="0"/>
          </a:p>
        </p:txBody>
      </p:sp>
      <p:sp>
        <p:nvSpPr>
          <p:cNvPr id="4" name="Slide Number Placeholder 3"/>
          <p:cNvSpPr>
            <a:spLocks noGrp="1"/>
          </p:cNvSpPr>
          <p:nvPr>
            <p:ph type="sldNum" sz="quarter" idx="5"/>
          </p:nvPr>
        </p:nvSpPr>
        <p:spPr/>
        <p:txBody>
          <a:bodyPr/>
          <a:lstStyle/>
          <a:p>
            <a:fld id="{6566A594-A174-4EFD-A025-E1AB6B5CE991}" type="slidenum">
              <a:rPr lang="en-GB" smtClean="0"/>
              <a:t>15</a:t>
            </a:fld>
            <a:endParaRPr lang="en-GB"/>
          </a:p>
        </p:txBody>
      </p:sp>
    </p:spTree>
    <p:extLst>
      <p:ext uri="{BB962C8B-B14F-4D97-AF65-F5344CB8AC3E}">
        <p14:creationId xmlns:p14="http://schemas.microsoft.com/office/powerpoint/2010/main" val="363524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Estimated time to go through this phase: approx. 15 minutes</a:t>
            </a:r>
          </a:p>
        </p:txBody>
      </p:sp>
      <p:sp>
        <p:nvSpPr>
          <p:cNvPr id="4" name="Slide Number Placeholder 3"/>
          <p:cNvSpPr>
            <a:spLocks noGrp="1"/>
          </p:cNvSpPr>
          <p:nvPr>
            <p:ph type="sldNum" sz="quarter" idx="5"/>
          </p:nvPr>
        </p:nvSpPr>
        <p:spPr/>
        <p:txBody>
          <a:bodyPr/>
          <a:lstStyle/>
          <a:p>
            <a:fld id="{6566A594-A174-4EFD-A025-E1AB6B5CE991}" type="slidenum">
              <a:rPr lang="en-GB" smtClean="0"/>
              <a:t>22</a:t>
            </a:fld>
            <a:endParaRPr lang="en-GB"/>
          </a:p>
        </p:txBody>
      </p:sp>
    </p:spTree>
    <p:extLst>
      <p:ext uri="{BB962C8B-B14F-4D97-AF65-F5344CB8AC3E}">
        <p14:creationId xmlns:p14="http://schemas.microsoft.com/office/powerpoint/2010/main" val="225533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C9D32327-0793-4DBB-A322-08064D44C5A8}" type="slidenum">
              <a:rPr lang="en-GB" smtClean="0"/>
              <a:t>24</a:t>
            </a:fld>
            <a:endParaRPr lang="en-GB"/>
          </a:p>
        </p:txBody>
      </p:sp>
    </p:spTree>
    <p:extLst>
      <p:ext uri="{BB962C8B-B14F-4D97-AF65-F5344CB8AC3E}">
        <p14:creationId xmlns:p14="http://schemas.microsoft.com/office/powerpoint/2010/main" val="52984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CF3A-3852-B4DF-C5FB-CF859DAEB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A4FABF-67B8-9703-9B36-670E3E566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706ACA-F101-7591-C1B1-2A7897D74003}"/>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EF17BEBD-C665-CDF3-D426-1A5648196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2834CA-123A-CA0B-5E58-6D1A94C41BAF}"/>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360697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3B6C-6DD2-5094-46C4-5D3A1DFE0D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E7C1D7-F704-BA82-E345-7327E58FE7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79A597-4581-4922-3DDD-3F4E8479779C}"/>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0C1B886E-EA4D-C9BC-11F4-FE2D4742B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53994D-024C-EB1A-1EA5-638AADF65E05}"/>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405562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6DFEA-099C-E1EA-AEA8-250CCD8EB7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8CF9CA-E5ED-746C-A731-DE938928F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7CA93-1D56-FCFC-A982-5E58E43BA652}"/>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B45074F4-3BF2-2B70-FAB3-3503032CE9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208E5E-7613-2D17-961C-FB97DA55DEF2}"/>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334021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88CC-1FF7-4929-1D20-07A197E6E9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156F69-2E82-7D42-098B-23430375D9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08B85-2958-9541-A38D-381BAF46012F}"/>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90B189EF-F20D-9F3C-4666-E0ED2CDA43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F284F-9756-91DA-BD91-8237D0BE7714}"/>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94311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7529-7B5C-EDD7-C0DF-FB699F8329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0BD281F-E3BC-CDBC-0F4D-1842D00D34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63E72-8565-97ED-B0DB-5D7574440E1F}"/>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8214B791-6D5C-FDC5-DF52-E4AA9A8A21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D8E74D-5D23-55C5-E5DC-0E6663F5B67E}"/>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97854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7122-43F4-BD3A-ADC8-9C05A4DC62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D65598-7813-CBAF-7622-5393F54DF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7280E3-399D-C387-C929-B9B15E1DD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6EBC8A-2EAC-9EB3-E561-D0BE56E75701}"/>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6" name="Footer Placeholder 5">
            <a:extLst>
              <a:ext uri="{FF2B5EF4-FFF2-40B4-BE49-F238E27FC236}">
                <a16:creationId xmlns:a16="http://schemas.microsoft.com/office/drawing/2014/main" id="{02E9A510-8D64-7BD8-ECDC-5379673415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DC93B9-892F-59B1-ADF1-273873F20B04}"/>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142816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A865-98C3-77A2-3A45-5E69557CDA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C09339-604F-8F12-3944-A8E4B71AB7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842616-BF89-8EC7-D32A-15CF67A305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AE0D73-5D32-0059-8E2C-38035DFE8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E9344-8ACC-41EA-B512-AEB2DFEA9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6E0EA5-5439-0EBA-1C50-688A41D7C692}"/>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8" name="Footer Placeholder 7">
            <a:extLst>
              <a:ext uri="{FF2B5EF4-FFF2-40B4-BE49-F238E27FC236}">
                <a16:creationId xmlns:a16="http://schemas.microsoft.com/office/drawing/2014/main" id="{AF0F0A06-E100-0A6D-CB21-BA5CD3911C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874E50-1EDE-D1CE-997B-66E5AE9CB1B1}"/>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173359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6B27-22FE-05EA-2634-C1F6561844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729475-6B9D-4202-9E07-D734D9847C65}"/>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4" name="Footer Placeholder 3">
            <a:extLst>
              <a:ext uri="{FF2B5EF4-FFF2-40B4-BE49-F238E27FC236}">
                <a16:creationId xmlns:a16="http://schemas.microsoft.com/office/drawing/2014/main" id="{209841B4-5141-B68C-383E-83A5093C79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79A803-55D8-FAC2-10DD-F1B6EDEE59E1}"/>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174586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10D8C-2C78-947C-7FD3-7014CAB30DFD}"/>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3" name="Footer Placeholder 2">
            <a:extLst>
              <a:ext uri="{FF2B5EF4-FFF2-40B4-BE49-F238E27FC236}">
                <a16:creationId xmlns:a16="http://schemas.microsoft.com/office/drawing/2014/main" id="{B4905A2B-6014-CAD8-2E9C-21FB0676DC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E851F4-C832-6D47-A3F6-63BA6E46D28D}"/>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8796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4037-DEA8-334E-E53E-55BE14101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36FAF7-405F-72FB-3217-CE5D98DE22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2409F9-7771-250B-F7C5-7595EF99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3C340-98DB-436B-A2B4-4681A464DBB6}"/>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6" name="Footer Placeholder 5">
            <a:extLst>
              <a:ext uri="{FF2B5EF4-FFF2-40B4-BE49-F238E27FC236}">
                <a16:creationId xmlns:a16="http://schemas.microsoft.com/office/drawing/2014/main" id="{2DCB2EF0-8819-086E-E8BC-92E8FD2F3E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0FDF0C-DAFB-457A-A1AD-1A49846C27A5}"/>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344741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32B8-8ACD-EF41-5D80-DCD1F0398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B0F55F-D6E0-D9BF-7E85-ABEC7B60E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46EDC9-94A3-4058-0FF9-B70627333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95E28-5F73-6D7E-2231-96541C3A477E}"/>
              </a:ext>
            </a:extLst>
          </p:cNvPr>
          <p:cNvSpPr>
            <a:spLocks noGrp="1"/>
          </p:cNvSpPr>
          <p:nvPr>
            <p:ph type="dt" sz="half" idx="10"/>
          </p:nvPr>
        </p:nvSpPr>
        <p:spPr/>
        <p:txBody>
          <a:bodyPr/>
          <a:lstStyle/>
          <a:p>
            <a:fld id="{579AFA8D-671A-4EF4-B3AB-B3095928443B}" type="datetimeFigureOut">
              <a:rPr lang="en-GB" smtClean="0"/>
              <a:t>12/08/2025</a:t>
            </a:fld>
            <a:endParaRPr lang="en-GB"/>
          </a:p>
        </p:txBody>
      </p:sp>
      <p:sp>
        <p:nvSpPr>
          <p:cNvPr id="6" name="Footer Placeholder 5">
            <a:extLst>
              <a:ext uri="{FF2B5EF4-FFF2-40B4-BE49-F238E27FC236}">
                <a16:creationId xmlns:a16="http://schemas.microsoft.com/office/drawing/2014/main" id="{683BAD7E-33D9-3848-4CD1-050A8AE3D3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8E36EB-E8ED-AEF4-6220-BF4D34957314}"/>
              </a:ext>
            </a:extLst>
          </p:cNvPr>
          <p:cNvSpPr>
            <a:spLocks noGrp="1"/>
          </p:cNvSpPr>
          <p:nvPr>
            <p:ph type="sldNum" sz="quarter" idx="12"/>
          </p:nvPr>
        </p:nvSpPr>
        <p:spPr/>
        <p:txBody>
          <a:bodyPr/>
          <a:lstStyle/>
          <a:p>
            <a:fld id="{D8FF1358-2E86-44C0-AB45-17264216A478}" type="slidenum">
              <a:rPr lang="en-GB" smtClean="0"/>
              <a:t>‹#›</a:t>
            </a:fld>
            <a:endParaRPr lang="en-GB"/>
          </a:p>
        </p:txBody>
      </p:sp>
    </p:spTree>
    <p:extLst>
      <p:ext uri="{BB962C8B-B14F-4D97-AF65-F5344CB8AC3E}">
        <p14:creationId xmlns:p14="http://schemas.microsoft.com/office/powerpoint/2010/main" val="86267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F9F95-E30A-25AF-BD66-95D3CC1F7F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6B55AA-344C-C2AE-B2A8-C5661D3E6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4619F-44DF-1AF0-B6C6-24DA4753F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9AFA8D-671A-4EF4-B3AB-B3095928443B}" type="datetimeFigureOut">
              <a:rPr lang="en-GB" smtClean="0"/>
              <a:t>12/08/2025</a:t>
            </a:fld>
            <a:endParaRPr lang="en-GB"/>
          </a:p>
        </p:txBody>
      </p:sp>
      <p:sp>
        <p:nvSpPr>
          <p:cNvPr id="5" name="Footer Placeholder 4">
            <a:extLst>
              <a:ext uri="{FF2B5EF4-FFF2-40B4-BE49-F238E27FC236}">
                <a16:creationId xmlns:a16="http://schemas.microsoft.com/office/drawing/2014/main" id="{95573D21-1952-5FC1-D4E3-BA9BA0872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64ABEFD-6CEA-21E3-DDCC-34A9BB5A5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FF1358-2E86-44C0-AB45-17264216A478}" type="slidenum">
              <a:rPr lang="en-GB" smtClean="0"/>
              <a:t>‹#›</a:t>
            </a:fld>
            <a:endParaRPr lang="en-GB"/>
          </a:p>
        </p:txBody>
      </p:sp>
    </p:spTree>
    <p:extLst>
      <p:ext uri="{BB962C8B-B14F-4D97-AF65-F5344CB8AC3E}">
        <p14:creationId xmlns:p14="http://schemas.microsoft.com/office/powerpoint/2010/main" val="429224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voutcn/megahit" TargetMode="External"/><Relationship Id="rId2" Type="http://schemas.openxmlformats.org/officeDocument/2006/relationships/hyperlink" Target="https://ablab.github.io/spades/" TargetMode="External"/><Relationship Id="rId1" Type="http://schemas.openxmlformats.org/officeDocument/2006/relationships/slideLayout" Target="../slideLayouts/slideLayout2.xml"/><Relationship Id="rId5" Type="http://schemas.openxmlformats.org/officeDocument/2006/relationships/hyperlink" Target="https://github.com/chhylp123/hifiasm" TargetMode="External"/><Relationship Id="rId4" Type="http://schemas.openxmlformats.org/officeDocument/2006/relationships/hyperlink" Target="https://github.com/Nextomics/NextDenov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hadriengourle.com/tutorials/meta_assembl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ecogenomics.github.io/CheckM/" TargetMode="External"/><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cutadapt.readthedocs.io/en/latest/index.html"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DF4961-D227-EB32-98BC-F16E24B9F828}"/>
              </a:ext>
            </a:extLst>
          </p:cNvPr>
          <p:cNvSpPr txBox="1"/>
          <p:nvPr/>
        </p:nvSpPr>
        <p:spPr>
          <a:xfrm>
            <a:off x="1883634" y="1481245"/>
            <a:ext cx="8424723" cy="954107"/>
          </a:xfrm>
          <a:prstGeom prst="rect">
            <a:avLst/>
          </a:prstGeom>
          <a:noFill/>
        </p:spPr>
        <p:txBody>
          <a:bodyPr wrap="square" rtlCol="0">
            <a:spAutoFit/>
          </a:bodyPr>
          <a:lstStyle/>
          <a:p>
            <a:pPr algn="ctr"/>
            <a:r>
              <a:rPr lang="en-GB" sz="2800" b="1" dirty="0"/>
              <a:t>Practical session on shotgun metagenomics assembly and binning</a:t>
            </a:r>
          </a:p>
        </p:txBody>
      </p:sp>
      <p:sp>
        <p:nvSpPr>
          <p:cNvPr id="2" name="TextBox 1">
            <a:extLst>
              <a:ext uri="{FF2B5EF4-FFF2-40B4-BE49-F238E27FC236}">
                <a16:creationId xmlns:a16="http://schemas.microsoft.com/office/drawing/2014/main" id="{B863157C-6321-70B6-9BDD-629950EF1637}"/>
              </a:ext>
            </a:extLst>
          </p:cNvPr>
          <p:cNvSpPr txBox="1"/>
          <p:nvPr/>
        </p:nvSpPr>
        <p:spPr>
          <a:xfrm>
            <a:off x="3938078" y="3321117"/>
            <a:ext cx="4315833" cy="584775"/>
          </a:xfrm>
          <a:prstGeom prst="rect">
            <a:avLst/>
          </a:prstGeom>
          <a:noFill/>
        </p:spPr>
        <p:txBody>
          <a:bodyPr wrap="square">
            <a:spAutoFit/>
          </a:bodyPr>
          <a:lstStyle/>
          <a:p>
            <a:pPr algn="ctr"/>
            <a:r>
              <a:rPr lang="en-GB" dirty="0"/>
              <a:t>Alfonso Esposito, University of Verona (It)</a:t>
            </a:r>
          </a:p>
          <a:p>
            <a:pPr algn="ctr"/>
            <a:r>
              <a:rPr lang="en-GB" sz="1400" dirty="0"/>
              <a:t>Alfonso.esposito@univr.it</a:t>
            </a:r>
          </a:p>
        </p:txBody>
      </p:sp>
      <p:sp>
        <p:nvSpPr>
          <p:cNvPr id="3" name="TextBox 2">
            <a:extLst>
              <a:ext uri="{FF2B5EF4-FFF2-40B4-BE49-F238E27FC236}">
                <a16:creationId xmlns:a16="http://schemas.microsoft.com/office/drawing/2014/main" id="{109EDA43-0796-E3BD-7883-939B7483ED33}"/>
              </a:ext>
            </a:extLst>
          </p:cNvPr>
          <p:cNvSpPr txBox="1"/>
          <p:nvPr/>
        </p:nvSpPr>
        <p:spPr>
          <a:xfrm>
            <a:off x="3467909" y="4421620"/>
            <a:ext cx="5256181" cy="461665"/>
          </a:xfrm>
          <a:prstGeom prst="rect">
            <a:avLst/>
          </a:prstGeom>
          <a:noFill/>
        </p:spPr>
        <p:txBody>
          <a:bodyPr wrap="square">
            <a:spAutoFit/>
          </a:bodyPr>
          <a:lstStyle/>
          <a:p>
            <a:r>
              <a:rPr lang="en-GB" sz="2400" b="1" dirty="0" err="1"/>
              <a:t>BiomeFun</a:t>
            </a:r>
            <a:r>
              <a:rPr lang="en-GB" sz="2400" b="1" dirty="0"/>
              <a:t> 2025, 16 September 2025</a:t>
            </a:r>
            <a:endParaRPr lang="en-GB" b="1" dirty="0"/>
          </a:p>
        </p:txBody>
      </p:sp>
      <p:pic>
        <p:nvPicPr>
          <p:cNvPr id="6" name="Graphic 5">
            <a:extLst>
              <a:ext uri="{FF2B5EF4-FFF2-40B4-BE49-F238E27FC236}">
                <a16:creationId xmlns:a16="http://schemas.microsoft.com/office/drawing/2014/main" id="{DF804F4A-6316-9E70-303A-A7EACF60D2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1686" y="5775812"/>
            <a:ext cx="942975" cy="371475"/>
          </a:xfrm>
          <a:prstGeom prst="rect">
            <a:avLst/>
          </a:prstGeom>
        </p:spPr>
      </p:pic>
      <p:pic>
        <p:nvPicPr>
          <p:cNvPr id="7" name="Graphic 6">
            <a:extLst>
              <a:ext uri="{FF2B5EF4-FFF2-40B4-BE49-F238E27FC236}">
                <a16:creationId xmlns:a16="http://schemas.microsoft.com/office/drawing/2014/main" id="{8DB9C0EA-4BFA-46D4-B2AE-0F8A7D1006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3736" y="5519696"/>
            <a:ext cx="883706" cy="883706"/>
          </a:xfrm>
          <a:prstGeom prst="rect">
            <a:avLst/>
          </a:prstGeom>
        </p:spPr>
      </p:pic>
      <p:pic>
        <p:nvPicPr>
          <p:cNvPr id="8" name="Graphic 7">
            <a:extLst>
              <a:ext uri="{FF2B5EF4-FFF2-40B4-BE49-F238E27FC236}">
                <a16:creationId xmlns:a16="http://schemas.microsoft.com/office/drawing/2014/main" id="{964C8A63-4437-8B3F-BEE9-FDD6A14200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9577" y="5691400"/>
            <a:ext cx="1873034" cy="540298"/>
          </a:xfrm>
          <a:prstGeom prst="rect">
            <a:avLst/>
          </a:prstGeom>
        </p:spPr>
      </p:pic>
    </p:spTree>
    <p:extLst>
      <p:ext uri="{BB962C8B-B14F-4D97-AF65-F5344CB8AC3E}">
        <p14:creationId xmlns:p14="http://schemas.microsoft.com/office/powerpoint/2010/main" val="347356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C08E402-6E90-873B-28B8-F8645160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 y="507999"/>
            <a:ext cx="5160089" cy="62385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81045-5016-02B4-F656-F44EA9B0EC72}"/>
              </a:ext>
            </a:extLst>
          </p:cNvPr>
          <p:cNvSpPr txBox="1"/>
          <p:nvPr/>
        </p:nvSpPr>
        <p:spPr>
          <a:xfrm>
            <a:off x="4657946" y="53889"/>
            <a:ext cx="2876108" cy="461665"/>
          </a:xfrm>
          <a:prstGeom prst="rect">
            <a:avLst/>
          </a:prstGeom>
          <a:noFill/>
        </p:spPr>
        <p:txBody>
          <a:bodyPr wrap="none" rtlCol="0">
            <a:spAutoFit/>
          </a:bodyPr>
          <a:lstStyle/>
          <a:p>
            <a:r>
              <a:rPr lang="en-GB" sz="2400" b="1" dirty="0"/>
              <a:t>Genomic assembly</a:t>
            </a:r>
          </a:p>
        </p:txBody>
      </p:sp>
      <p:pic>
        <p:nvPicPr>
          <p:cNvPr id="7" name="Picture 6">
            <a:extLst>
              <a:ext uri="{FF2B5EF4-FFF2-40B4-BE49-F238E27FC236}">
                <a16:creationId xmlns:a16="http://schemas.microsoft.com/office/drawing/2014/main" id="{7FE21CA8-B9B3-A8B2-D1A3-EE68E9041862}"/>
              </a:ext>
            </a:extLst>
          </p:cNvPr>
          <p:cNvPicPr>
            <a:picLocks noChangeAspect="1"/>
          </p:cNvPicPr>
          <p:nvPr/>
        </p:nvPicPr>
        <p:blipFill>
          <a:blip r:embed="rId3"/>
          <a:stretch>
            <a:fillRect/>
          </a:stretch>
        </p:blipFill>
        <p:spPr>
          <a:xfrm>
            <a:off x="6358573" y="462931"/>
            <a:ext cx="5343208" cy="2966069"/>
          </a:xfrm>
          <a:prstGeom prst="rect">
            <a:avLst/>
          </a:prstGeom>
        </p:spPr>
      </p:pic>
      <p:pic>
        <p:nvPicPr>
          <p:cNvPr id="9" name="Picture 8">
            <a:extLst>
              <a:ext uri="{FF2B5EF4-FFF2-40B4-BE49-F238E27FC236}">
                <a16:creationId xmlns:a16="http://schemas.microsoft.com/office/drawing/2014/main" id="{B9A197FA-3D21-F740-98C7-36388F557CDA}"/>
              </a:ext>
            </a:extLst>
          </p:cNvPr>
          <p:cNvPicPr>
            <a:picLocks noChangeAspect="1"/>
          </p:cNvPicPr>
          <p:nvPr/>
        </p:nvPicPr>
        <p:blipFill>
          <a:blip r:embed="rId4"/>
          <a:stretch>
            <a:fillRect/>
          </a:stretch>
        </p:blipFill>
        <p:spPr>
          <a:xfrm>
            <a:off x="6596381" y="3634842"/>
            <a:ext cx="5105400" cy="2466975"/>
          </a:xfrm>
          <a:prstGeom prst="rect">
            <a:avLst/>
          </a:prstGeom>
        </p:spPr>
      </p:pic>
      <p:sp>
        <p:nvSpPr>
          <p:cNvPr id="11" name="TextBox 10">
            <a:extLst>
              <a:ext uri="{FF2B5EF4-FFF2-40B4-BE49-F238E27FC236}">
                <a16:creationId xmlns:a16="http://schemas.microsoft.com/office/drawing/2014/main" id="{6CA7B0C0-CC91-DB98-502A-4BFF0A48733A}"/>
              </a:ext>
            </a:extLst>
          </p:cNvPr>
          <p:cNvSpPr txBox="1"/>
          <p:nvPr/>
        </p:nvSpPr>
        <p:spPr>
          <a:xfrm>
            <a:off x="6431281" y="6566264"/>
            <a:ext cx="5760720" cy="261610"/>
          </a:xfrm>
          <a:prstGeom prst="rect">
            <a:avLst/>
          </a:prstGeom>
          <a:noFill/>
        </p:spPr>
        <p:txBody>
          <a:bodyPr wrap="square">
            <a:spAutoFit/>
          </a:bodyPr>
          <a:lstStyle/>
          <a:p>
            <a:r>
              <a:rPr lang="en-GB" sz="1100" dirty="0"/>
              <a:t>https://github.com/BenLangmead/ads1-slides/blob/master/0510_asm__overlaps.pdf</a:t>
            </a:r>
          </a:p>
        </p:txBody>
      </p:sp>
    </p:spTree>
    <p:extLst>
      <p:ext uri="{BB962C8B-B14F-4D97-AF65-F5344CB8AC3E}">
        <p14:creationId xmlns:p14="http://schemas.microsoft.com/office/powerpoint/2010/main" val="31619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5F06-CF9F-DFC1-7EFC-1B3C48D7E8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00EC86-C0D5-2306-216B-A1C62036F94F}"/>
              </a:ext>
            </a:extLst>
          </p:cNvPr>
          <p:cNvSpPr txBox="1"/>
          <p:nvPr/>
        </p:nvSpPr>
        <p:spPr>
          <a:xfrm>
            <a:off x="5312644" y="136187"/>
            <a:ext cx="1566711" cy="461665"/>
          </a:xfrm>
          <a:prstGeom prst="rect">
            <a:avLst/>
          </a:prstGeom>
          <a:noFill/>
        </p:spPr>
        <p:txBody>
          <a:bodyPr wrap="none" rtlCol="0">
            <a:spAutoFit/>
          </a:bodyPr>
          <a:lstStyle/>
          <a:p>
            <a:r>
              <a:rPr lang="en-GB" sz="2400" b="1" dirty="0"/>
              <a:t>Assembly</a:t>
            </a:r>
          </a:p>
        </p:txBody>
      </p:sp>
      <p:sp>
        <p:nvSpPr>
          <p:cNvPr id="3" name="TextBox 2">
            <a:extLst>
              <a:ext uri="{FF2B5EF4-FFF2-40B4-BE49-F238E27FC236}">
                <a16:creationId xmlns:a16="http://schemas.microsoft.com/office/drawing/2014/main" id="{41E09244-B607-BCC6-A556-2B91FF25DE71}"/>
              </a:ext>
            </a:extLst>
          </p:cNvPr>
          <p:cNvSpPr txBox="1"/>
          <p:nvPr/>
        </p:nvSpPr>
        <p:spPr>
          <a:xfrm>
            <a:off x="599009" y="998756"/>
            <a:ext cx="10535054" cy="646331"/>
          </a:xfrm>
          <a:prstGeom prst="rect">
            <a:avLst/>
          </a:prstGeom>
          <a:noFill/>
        </p:spPr>
        <p:txBody>
          <a:bodyPr wrap="square">
            <a:spAutoFit/>
          </a:bodyPr>
          <a:lstStyle/>
          <a:p>
            <a:r>
              <a:rPr lang="en-GB" dirty="0"/>
              <a:t>The trimmed data were concatenated (i.e. “cat *R1* &gt; All_R1.fastq.gz”) to do the co-assembly, which was done with the  following command:</a:t>
            </a:r>
          </a:p>
        </p:txBody>
      </p:sp>
      <p:sp>
        <p:nvSpPr>
          <p:cNvPr id="8" name="TextBox 7">
            <a:extLst>
              <a:ext uri="{FF2B5EF4-FFF2-40B4-BE49-F238E27FC236}">
                <a16:creationId xmlns:a16="http://schemas.microsoft.com/office/drawing/2014/main" id="{22B37FED-C449-3874-D09C-1A006E462251}"/>
              </a:ext>
            </a:extLst>
          </p:cNvPr>
          <p:cNvSpPr txBox="1"/>
          <p:nvPr/>
        </p:nvSpPr>
        <p:spPr>
          <a:xfrm>
            <a:off x="1108953" y="2917428"/>
            <a:ext cx="10025110" cy="369332"/>
          </a:xfrm>
          <a:prstGeom prst="rect">
            <a:avLst/>
          </a:prstGeom>
          <a:noFill/>
        </p:spPr>
        <p:txBody>
          <a:bodyPr wrap="square">
            <a:spAutoFit/>
          </a:bodyPr>
          <a:lstStyle/>
          <a:p>
            <a:r>
              <a:rPr lang="en-GB" dirty="0"/>
              <a:t>$ megahit     -1 All_trimmed_R1.fastq.gz     -2 All_trimmed_R2.fastq.gz     -t 2    -o ./</a:t>
            </a:r>
            <a:r>
              <a:rPr lang="en-GB" dirty="0" err="1"/>
              <a:t>assembled_data</a:t>
            </a:r>
            <a:endParaRPr lang="en-GB" dirty="0"/>
          </a:p>
        </p:txBody>
      </p:sp>
      <p:sp>
        <p:nvSpPr>
          <p:cNvPr id="5" name="TextBox 4">
            <a:extLst>
              <a:ext uri="{FF2B5EF4-FFF2-40B4-BE49-F238E27FC236}">
                <a16:creationId xmlns:a16="http://schemas.microsoft.com/office/drawing/2014/main" id="{A3C3CF58-CFE4-C3A6-B3AB-BD500A543359}"/>
              </a:ext>
            </a:extLst>
          </p:cNvPr>
          <p:cNvSpPr txBox="1"/>
          <p:nvPr/>
        </p:nvSpPr>
        <p:spPr>
          <a:xfrm>
            <a:off x="394944" y="4954386"/>
            <a:ext cx="11655249" cy="338554"/>
          </a:xfrm>
          <a:prstGeom prst="rect">
            <a:avLst/>
          </a:prstGeom>
          <a:noFill/>
        </p:spPr>
        <p:txBody>
          <a:bodyPr wrap="square">
            <a:spAutoFit/>
          </a:bodyPr>
          <a:lstStyle/>
          <a:p>
            <a:r>
              <a:rPr lang="en-GB" sz="1600" dirty="0"/>
              <a:t>The co-assembly resulted in </a:t>
            </a:r>
            <a:r>
              <a:rPr lang="en-GB" sz="1600" b="1" dirty="0"/>
              <a:t>6066</a:t>
            </a:r>
            <a:r>
              <a:rPr lang="en-GB" sz="1600" dirty="0"/>
              <a:t> contigs, total </a:t>
            </a:r>
            <a:r>
              <a:rPr lang="en-GB" sz="1600" b="1" dirty="0"/>
              <a:t>22,991,097</a:t>
            </a:r>
            <a:r>
              <a:rPr lang="en-GB" sz="1600" dirty="0"/>
              <a:t> bp, min </a:t>
            </a:r>
            <a:r>
              <a:rPr lang="en-GB" sz="1600" b="1" dirty="0"/>
              <a:t>212</a:t>
            </a:r>
            <a:r>
              <a:rPr lang="en-GB" sz="1600" dirty="0"/>
              <a:t> bp, max </a:t>
            </a:r>
            <a:r>
              <a:rPr lang="en-GB" sz="1600" b="1" dirty="0"/>
              <a:t>2,448,145</a:t>
            </a:r>
            <a:r>
              <a:rPr lang="en-GB" sz="1600" dirty="0"/>
              <a:t> bp, </a:t>
            </a:r>
            <a:r>
              <a:rPr lang="en-GB" sz="1600" dirty="0" err="1"/>
              <a:t>avg</a:t>
            </a:r>
            <a:r>
              <a:rPr lang="en-GB" sz="1600" dirty="0"/>
              <a:t> </a:t>
            </a:r>
            <a:r>
              <a:rPr lang="en-GB" sz="1600" b="1" dirty="0"/>
              <a:t>3790</a:t>
            </a:r>
            <a:r>
              <a:rPr lang="en-GB" sz="1600" dirty="0"/>
              <a:t> bp, N50 </a:t>
            </a:r>
            <a:r>
              <a:rPr lang="en-GB" sz="1600" b="1" dirty="0"/>
              <a:t>20,596</a:t>
            </a:r>
            <a:r>
              <a:rPr lang="en-GB" sz="1600" dirty="0"/>
              <a:t> bp</a:t>
            </a:r>
          </a:p>
        </p:txBody>
      </p:sp>
    </p:spTree>
    <p:extLst>
      <p:ext uri="{BB962C8B-B14F-4D97-AF65-F5344CB8AC3E}">
        <p14:creationId xmlns:p14="http://schemas.microsoft.com/office/powerpoint/2010/main" val="2908417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BF99EC-44DB-3DAE-8539-ECA17959235E}"/>
              </a:ext>
            </a:extLst>
          </p:cNvPr>
          <p:cNvSpPr txBox="1"/>
          <p:nvPr/>
        </p:nvSpPr>
        <p:spPr>
          <a:xfrm>
            <a:off x="5151446" y="96415"/>
            <a:ext cx="1889107" cy="523220"/>
          </a:xfrm>
          <a:prstGeom prst="rect">
            <a:avLst/>
          </a:prstGeom>
          <a:noFill/>
        </p:spPr>
        <p:txBody>
          <a:bodyPr wrap="none" rtlCol="0">
            <a:spAutoFit/>
          </a:bodyPr>
          <a:lstStyle/>
          <a:p>
            <a:r>
              <a:rPr lang="en-GB" sz="2800" b="1" dirty="0"/>
              <a:t>Assemblers</a:t>
            </a:r>
          </a:p>
        </p:txBody>
      </p:sp>
      <p:sp>
        <p:nvSpPr>
          <p:cNvPr id="5" name="TextBox 4">
            <a:extLst>
              <a:ext uri="{FF2B5EF4-FFF2-40B4-BE49-F238E27FC236}">
                <a16:creationId xmlns:a16="http://schemas.microsoft.com/office/drawing/2014/main" id="{FD18DCD6-CB09-1BCB-3F81-F36C6A286943}"/>
              </a:ext>
            </a:extLst>
          </p:cNvPr>
          <p:cNvSpPr txBox="1"/>
          <p:nvPr/>
        </p:nvSpPr>
        <p:spPr>
          <a:xfrm>
            <a:off x="162560" y="857760"/>
            <a:ext cx="11846560" cy="4801314"/>
          </a:xfrm>
          <a:prstGeom prst="rect">
            <a:avLst/>
          </a:prstGeom>
          <a:noFill/>
        </p:spPr>
        <p:txBody>
          <a:bodyPr wrap="square">
            <a:spAutoFit/>
          </a:bodyPr>
          <a:lstStyle/>
          <a:p>
            <a:r>
              <a:rPr lang="en-GB" dirty="0" err="1"/>
              <a:t>Softwares</a:t>
            </a:r>
            <a:r>
              <a:rPr lang="en-GB" dirty="0"/>
              <a:t> developed for assembly of short reads rely mostly on the De </a:t>
            </a:r>
            <a:r>
              <a:rPr lang="en-GB" dirty="0" err="1"/>
              <a:t>Brujin</a:t>
            </a:r>
            <a:r>
              <a:rPr lang="en-GB" dirty="0"/>
              <a:t> graph. </a:t>
            </a:r>
          </a:p>
          <a:p>
            <a:r>
              <a:rPr lang="en-GB" dirty="0"/>
              <a:t>Examples of assemblers are:</a:t>
            </a:r>
          </a:p>
          <a:p>
            <a:endParaRPr lang="en-GB" dirty="0"/>
          </a:p>
          <a:p>
            <a:r>
              <a:rPr lang="en-GB" b="1" dirty="0" err="1"/>
              <a:t>SPAdes</a:t>
            </a:r>
            <a:r>
              <a:rPr lang="en-GB" dirty="0"/>
              <a:t> (</a:t>
            </a:r>
            <a:r>
              <a:rPr lang="en-GB" dirty="0">
                <a:hlinkClick r:id="rId2"/>
              </a:rPr>
              <a:t>https://ablab.github.io/spades/</a:t>
            </a:r>
            <a:r>
              <a:rPr lang="en-GB" dirty="0"/>
              <a:t>): A DBG-based assembler optimized for </a:t>
            </a:r>
            <a:r>
              <a:rPr lang="en-GB" b="1" dirty="0"/>
              <a:t>short-read</a:t>
            </a:r>
            <a:r>
              <a:rPr lang="en-GB" dirty="0"/>
              <a:t> data (e.g., Illumina), widely used for </a:t>
            </a:r>
            <a:r>
              <a:rPr lang="en-GB" b="1" dirty="0"/>
              <a:t>bacterial genomes</a:t>
            </a:r>
            <a:r>
              <a:rPr lang="en-GB" dirty="0"/>
              <a:t> and </a:t>
            </a:r>
            <a:r>
              <a:rPr lang="en-GB" b="1" dirty="0"/>
              <a:t>metagenomics</a:t>
            </a:r>
            <a:r>
              <a:rPr lang="en-GB" dirty="0"/>
              <a:t>, with support for hybrid assemblies (short + long reads).</a:t>
            </a:r>
          </a:p>
          <a:p>
            <a:endParaRPr lang="en-GB" dirty="0"/>
          </a:p>
          <a:p>
            <a:r>
              <a:rPr lang="en-GB" b="1" dirty="0" err="1"/>
              <a:t>MegaHIT</a:t>
            </a:r>
            <a:r>
              <a:rPr lang="en-GB" dirty="0"/>
              <a:t> (</a:t>
            </a:r>
            <a:r>
              <a:rPr lang="en-GB" dirty="0">
                <a:hlinkClick r:id="rId3"/>
              </a:rPr>
              <a:t>https://github.com/voutcn/megahit</a:t>
            </a:r>
            <a:r>
              <a:rPr lang="en-GB" dirty="0"/>
              <a:t>): An ultra-fast, memory-efficient assembler tailored for </a:t>
            </a:r>
            <a:r>
              <a:rPr lang="en-GB" b="1" dirty="0"/>
              <a:t>large-scale metagenomic</a:t>
            </a:r>
            <a:r>
              <a:rPr lang="en-GB" dirty="0"/>
              <a:t> short-read datasets using succinct De Bruijn graphs.</a:t>
            </a:r>
          </a:p>
          <a:p>
            <a:endParaRPr lang="en-GB" dirty="0"/>
          </a:p>
          <a:p>
            <a:r>
              <a:rPr lang="en-GB" dirty="0"/>
              <a:t>De </a:t>
            </a:r>
            <a:r>
              <a:rPr lang="en-GB" dirty="0" err="1"/>
              <a:t>Brujn</a:t>
            </a:r>
            <a:r>
              <a:rPr lang="en-GB" dirty="0"/>
              <a:t> graphs assemblers are not very efficient for assembly of long (noisy) reads, most of the </a:t>
            </a:r>
            <a:r>
              <a:rPr lang="en-GB" dirty="0" err="1"/>
              <a:t>softwares</a:t>
            </a:r>
            <a:r>
              <a:rPr lang="en-GB" dirty="0"/>
              <a:t> use OLC:</a:t>
            </a:r>
          </a:p>
          <a:p>
            <a:endParaRPr lang="en-GB" dirty="0"/>
          </a:p>
          <a:p>
            <a:r>
              <a:rPr lang="en-GB" b="1" dirty="0" err="1"/>
              <a:t>Nextdenovo</a:t>
            </a:r>
            <a:r>
              <a:rPr lang="en-GB" dirty="0"/>
              <a:t> (</a:t>
            </a:r>
            <a:r>
              <a:rPr lang="en-GB" dirty="0">
                <a:hlinkClick r:id="rId4"/>
              </a:rPr>
              <a:t>https://github.com/Nextomics/NextDenovo</a:t>
            </a:r>
            <a:r>
              <a:rPr lang="en-GB" dirty="0"/>
              <a:t>): A long-read assembler designed for </a:t>
            </a:r>
            <a:r>
              <a:rPr lang="en-GB" b="1" dirty="0"/>
              <a:t>noisy single-molecule reads</a:t>
            </a:r>
            <a:r>
              <a:rPr lang="en-GB" dirty="0"/>
              <a:t> (e.g., ONT, PacBio CLR), using a </a:t>
            </a:r>
            <a:r>
              <a:rPr lang="en-GB" b="1" dirty="0"/>
              <a:t>correct-then-assemble</a:t>
            </a:r>
            <a:r>
              <a:rPr lang="en-GB" dirty="0"/>
              <a:t> approach for high accuracy.</a:t>
            </a:r>
          </a:p>
          <a:p>
            <a:endParaRPr lang="en-GB" dirty="0"/>
          </a:p>
          <a:p>
            <a:r>
              <a:rPr lang="en-GB" b="1" dirty="0"/>
              <a:t>HIFIASM</a:t>
            </a:r>
            <a:r>
              <a:rPr lang="en-GB" dirty="0"/>
              <a:t> (</a:t>
            </a:r>
            <a:r>
              <a:rPr lang="en-GB" dirty="0">
                <a:hlinkClick r:id="rId5"/>
              </a:rPr>
              <a:t>https://github.com/chhylp123/hifiasm</a:t>
            </a:r>
            <a:r>
              <a:rPr lang="en-GB" dirty="0"/>
              <a:t>): Long-reads assembler specialized for </a:t>
            </a:r>
            <a:r>
              <a:rPr lang="en-GB" b="1" dirty="0"/>
              <a:t>PacBio HiFi reads</a:t>
            </a:r>
            <a:r>
              <a:rPr lang="en-GB" dirty="0"/>
              <a:t>, producing </a:t>
            </a:r>
            <a:r>
              <a:rPr lang="en-GB" b="1" dirty="0"/>
              <a:t>haplotype-resolved</a:t>
            </a:r>
            <a:r>
              <a:rPr lang="en-GB" dirty="0"/>
              <a:t> assemblies using a </a:t>
            </a:r>
            <a:r>
              <a:rPr lang="en-GB" b="1" dirty="0"/>
              <a:t>graph-based approach</a:t>
            </a:r>
            <a:r>
              <a:rPr lang="en-GB" dirty="0"/>
              <a:t> for exceptional contiguity and accuracy.</a:t>
            </a:r>
          </a:p>
          <a:p>
            <a:endParaRPr lang="en-GB" dirty="0"/>
          </a:p>
        </p:txBody>
      </p:sp>
    </p:spTree>
    <p:extLst>
      <p:ext uri="{BB962C8B-B14F-4D97-AF65-F5344CB8AC3E}">
        <p14:creationId xmlns:p14="http://schemas.microsoft.com/office/powerpoint/2010/main" val="351097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5537-82C4-DFD2-2ABC-6A9F9100FEE6}"/>
              </a:ext>
            </a:extLst>
          </p:cNvPr>
          <p:cNvSpPr>
            <a:spLocks noGrp="1"/>
          </p:cNvSpPr>
          <p:nvPr>
            <p:ph type="title"/>
          </p:nvPr>
        </p:nvSpPr>
        <p:spPr>
          <a:xfrm>
            <a:off x="5299548" y="1705903"/>
            <a:ext cx="1592904" cy="1325563"/>
          </a:xfrm>
        </p:spPr>
        <p:txBody>
          <a:bodyPr/>
          <a:lstStyle/>
          <a:p>
            <a:r>
              <a:rPr lang="en-GB" dirty="0"/>
              <a:t>Break</a:t>
            </a:r>
          </a:p>
        </p:txBody>
      </p:sp>
    </p:spTree>
    <p:extLst>
      <p:ext uri="{BB962C8B-B14F-4D97-AF65-F5344CB8AC3E}">
        <p14:creationId xmlns:p14="http://schemas.microsoft.com/office/powerpoint/2010/main" val="289938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24F0-7185-737A-2EAD-C0C15A53F4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4196BF-10E5-74A6-C65A-7303B5C5ED17}"/>
              </a:ext>
            </a:extLst>
          </p:cNvPr>
          <p:cNvSpPr txBox="1"/>
          <p:nvPr/>
        </p:nvSpPr>
        <p:spPr>
          <a:xfrm>
            <a:off x="2872998" y="88372"/>
            <a:ext cx="6446004" cy="523220"/>
          </a:xfrm>
          <a:prstGeom prst="rect">
            <a:avLst/>
          </a:prstGeom>
          <a:noFill/>
        </p:spPr>
        <p:txBody>
          <a:bodyPr wrap="square">
            <a:spAutoFit/>
          </a:bodyPr>
          <a:lstStyle/>
          <a:p>
            <a:r>
              <a:rPr lang="en-GB" sz="2800" b="1" dirty="0"/>
              <a:t>Mapping reads to a reference genome</a:t>
            </a:r>
          </a:p>
        </p:txBody>
      </p:sp>
      <p:sp>
        <p:nvSpPr>
          <p:cNvPr id="11" name="TextBox 10">
            <a:extLst>
              <a:ext uri="{FF2B5EF4-FFF2-40B4-BE49-F238E27FC236}">
                <a16:creationId xmlns:a16="http://schemas.microsoft.com/office/drawing/2014/main" id="{717EF330-BF2F-D64A-B01D-6909D5BCFC74}"/>
              </a:ext>
            </a:extLst>
          </p:cNvPr>
          <p:cNvSpPr txBox="1"/>
          <p:nvPr/>
        </p:nvSpPr>
        <p:spPr>
          <a:xfrm>
            <a:off x="0" y="751344"/>
            <a:ext cx="12192000" cy="646331"/>
          </a:xfrm>
          <a:prstGeom prst="rect">
            <a:avLst/>
          </a:prstGeom>
          <a:noFill/>
        </p:spPr>
        <p:txBody>
          <a:bodyPr wrap="square">
            <a:spAutoFit/>
          </a:bodyPr>
          <a:lstStyle/>
          <a:p>
            <a:pPr algn="ctr"/>
            <a:r>
              <a:rPr lang="en-GB" dirty="0"/>
              <a:t>The alignment algorithms can be used for few (tens, hundreds or even thousands of) sequences assumed to be homologues. However, it is not suitable for finding the best alignment between many (i.e. millions) reads to a large genome.</a:t>
            </a:r>
          </a:p>
        </p:txBody>
      </p:sp>
      <p:sp>
        <p:nvSpPr>
          <p:cNvPr id="12" name="TextBox 11">
            <a:extLst>
              <a:ext uri="{FF2B5EF4-FFF2-40B4-BE49-F238E27FC236}">
                <a16:creationId xmlns:a16="http://schemas.microsoft.com/office/drawing/2014/main" id="{6576C79D-0D8C-FAD1-F839-2F3DE2CA404C}"/>
              </a:ext>
            </a:extLst>
          </p:cNvPr>
          <p:cNvSpPr txBox="1"/>
          <p:nvPr/>
        </p:nvSpPr>
        <p:spPr>
          <a:xfrm>
            <a:off x="203479" y="1484565"/>
            <a:ext cx="11749093" cy="3416320"/>
          </a:xfrm>
          <a:prstGeom prst="rect">
            <a:avLst/>
          </a:prstGeom>
          <a:noFill/>
        </p:spPr>
        <p:txBody>
          <a:bodyPr wrap="square">
            <a:spAutoFit/>
          </a:bodyPr>
          <a:lstStyle/>
          <a:p>
            <a:r>
              <a:rPr lang="en-GB" dirty="0"/>
              <a:t>Querying a large genome using short reads can be done efficiently by building a sort of </a:t>
            </a:r>
            <a:r>
              <a:rPr lang="en-GB" b="1" dirty="0"/>
              <a:t>index</a:t>
            </a:r>
            <a:r>
              <a:rPr lang="en-GB" dirty="0"/>
              <a:t> (exactly like books), indeed the first step for mapping is creating the index for a genome. There are several ways to index, among the others:</a:t>
            </a:r>
          </a:p>
          <a:p>
            <a:endParaRPr lang="en-GB" dirty="0"/>
          </a:p>
          <a:p>
            <a:pPr marL="285750" indent="-285750">
              <a:buFont typeface="Arial" panose="020B0604020202020204" pitchFamily="34" charset="0"/>
              <a:buChar char="•"/>
            </a:pPr>
            <a:r>
              <a:rPr lang="en-GB" dirty="0"/>
              <a:t>Burrows-Wheeler Transformation</a:t>
            </a:r>
          </a:p>
          <a:p>
            <a:pPr marL="742950" lvl="1" indent="-285750">
              <a:buFont typeface="Arial" panose="020B0604020202020204" pitchFamily="34" charset="0"/>
              <a:buChar char="•"/>
            </a:pPr>
            <a:r>
              <a:rPr lang="en-GB" dirty="0"/>
              <a:t>Es. BWA, Bowtie2</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Hash tables (that is creating a unique numeric fingerprinting of a sequence through a specific function, allowing for fast indexing)</a:t>
            </a:r>
          </a:p>
          <a:p>
            <a:pPr marL="742950" lvl="1" indent="-285750">
              <a:buFont typeface="Arial" panose="020B0604020202020204" pitchFamily="34" charset="0"/>
              <a:buChar char="•"/>
            </a:pPr>
            <a:r>
              <a:rPr lang="en-GB" dirty="0"/>
              <a:t>Es. STAR, SOAP and SOAP2, </a:t>
            </a:r>
            <a:r>
              <a:rPr lang="en-GB" dirty="0" err="1"/>
              <a:t>Novoalign</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K-</a:t>
            </a:r>
            <a:r>
              <a:rPr lang="en-GB" dirty="0" err="1"/>
              <a:t>mer</a:t>
            </a:r>
            <a:r>
              <a:rPr lang="en-GB" dirty="0"/>
              <a:t> mapping (indexing the genome by extracting and sorting all k-</a:t>
            </a:r>
            <a:r>
              <a:rPr lang="en-GB" dirty="0" err="1"/>
              <a:t>mers</a:t>
            </a:r>
            <a:r>
              <a:rPr lang="en-GB" dirty="0"/>
              <a:t>)</a:t>
            </a:r>
          </a:p>
          <a:p>
            <a:pPr marL="742950" lvl="1" indent="-285750">
              <a:buFont typeface="Arial" panose="020B0604020202020204" pitchFamily="34" charset="0"/>
              <a:buChar char="•"/>
            </a:pPr>
            <a:r>
              <a:rPr lang="en-GB" dirty="0"/>
              <a:t>Es. </a:t>
            </a:r>
            <a:r>
              <a:rPr lang="en-GB" dirty="0" err="1"/>
              <a:t>BBmap</a:t>
            </a:r>
            <a:endParaRPr lang="en-GB" dirty="0"/>
          </a:p>
        </p:txBody>
      </p:sp>
      <p:grpSp>
        <p:nvGrpSpPr>
          <p:cNvPr id="6" name="Group 5">
            <a:extLst>
              <a:ext uri="{FF2B5EF4-FFF2-40B4-BE49-F238E27FC236}">
                <a16:creationId xmlns:a16="http://schemas.microsoft.com/office/drawing/2014/main" id="{6934FFCB-7703-2517-E594-133E51A156CE}"/>
              </a:ext>
            </a:extLst>
          </p:cNvPr>
          <p:cNvGrpSpPr/>
          <p:nvPr/>
        </p:nvGrpSpPr>
        <p:grpSpPr>
          <a:xfrm>
            <a:off x="418977" y="4822803"/>
            <a:ext cx="10652873" cy="1783228"/>
            <a:chOff x="418977" y="4822803"/>
            <a:chExt cx="10652873" cy="1783228"/>
          </a:xfrm>
        </p:grpSpPr>
        <p:pic>
          <p:nvPicPr>
            <p:cNvPr id="14" name="Graphic 13" descr="Closed book outline">
              <a:extLst>
                <a:ext uri="{FF2B5EF4-FFF2-40B4-BE49-F238E27FC236}">
                  <a16:creationId xmlns:a16="http://schemas.microsoft.com/office/drawing/2014/main" id="{C8EDAD7F-0D55-A01F-6601-BE3CE19EF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9927" y="5157326"/>
              <a:ext cx="1350692" cy="1350692"/>
            </a:xfrm>
            <a:prstGeom prst="rect">
              <a:avLst/>
            </a:prstGeom>
          </p:spPr>
        </p:pic>
        <p:pic>
          <p:nvPicPr>
            <p:cNvPr id="16" name="Picture 15">
              <a:extLst>
                <a:ext uri="{FF2B5EF4-FFF2-40B4-BE49-F238E27FC236}">
                  <a16:creationId xmlns:a16="http://schemas.microsoft.com/office/drawing/2014/main" id="{80B68E2D-5874-5F7D-ADF1-6BACFA38F1DE}"/>
                </a:ext>
              </a:extLst>
            </p:cNvPr>
            <p:cNvPicPr>
              <a:picLocks noChangeAspect="1"/>
            </p:cNvPicPr>
            <p:nvPr/>
          </p:nvPicPr>
          <p:blipFill>
            <a:blip r:embed="rId5"/>
            <a:stretch>
              <a:fillRect/>
            </a:stretch>
          </p:blipFill>
          <p:spPr>
            <a:xfrm>
              <a:off x="418977" y="5273492"/>
              <a:ext cx="3506708" cy="1142120"/>
            </a:xfrm>
            <a:prstGeom prst="rect">
              <a:avLst/>
            </a:prstGeom>
          </p:spPr>
        </p:pic>
        <p:cxnSp>
          <p:nvCxnSpPr>
            <p:cNvPr id="18" name="Straight Arrow Connector 17">
              <a:extLst>
                <a:ext uri="{FF2B5EF4-FFF2-40B4-BE49-F238E27FC236}">
                  <a16:creationId xmlns:a16="http://schemas.microsoft.com/office/drawing/2014/main" id="{356F5E20-A6E5-3BDF-9416-6DBE013F09CF}"/>
                </a:ext>
              </a:extLst>
            </p:cNvPr>
            <p:cNvCxnSpPr>
              <a:cxnSpLocks/>
            </p:cNvCxnSpPr>
            <p:nvPr/>
          </p:nvCxnSpPr>
          <p:spPr>
            <a:xfrm>
              <a:off x="5824861" y="5714417"/>
              <a:ext cx="6297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420A1E-AA45-C768-084E-EABC39A0B301}"/>
                </a:ext>
              </a:extLst>
            </p:cNvPr>
            <p:cNvPicPr>
              <a:picLocks noChangeAspect="1"/>
            </p:cNvPicPr>
            <p:nvPr/>
          </p:nvPicPr>
          <p:blipFill>
            <a:blip r:embed="rId6"/>
            <a:stretch>
              <a:fillRect/>
            </a:stretch>
          </p:blipFill>
          <p:spPr>
            <a:xfrm>
              <a:off x="6728830" y="4822803"/>
              <a:ext cx="4343020" cy="1783228"/>
            </a:xfrm>
            <a:prstGeom prst="rect">
              <a:avLst/>
            </a:prstGeom>
          </p:spPr>
        </p:pic>
        <p:sp>
          <p:nvSpPr>
            <p:cNvPr id="5" name="TextBox 4">
              <a:extLst>
                <a:ext uri="{FF2B5EF4-FFF2-40B4-BE49-F238E27FC236}">
                  <a16:creationId xmlns:a16="http://schemas.microsoft.com/office/drawing/2014/main" id="{2B38FDD0-E26D-27E2-1AF1-CBB095CF2650}"/>
                </a:ext>
              </a:extLst>
            </p:cNvPr>
            <p:cNvSpPr txBox="1"/>
            <p:nvPr/>
          </p:nvSpPr>
          <p:spPr>
            <a:xfrm>
              <a:off x="4089316" y="5634424"/>
              <a:ext cx="1461303" cy="369332"/>
            </a:xfrm>
            <a:prstGeom prst="rect">
              <a:avLst/>
            </a:prstGeom>
            <a:noFill/>
          </p:spPr>
          <p:txBody>
            <a:bodyPr wrap="square">
              <a:spAutoFit/>
            </a:bodyPr>
            <a:lstStyle/>
            <a:p>
              <a:r>
                <a:rPr lang="en-GB" dirty="0"/>
                <a:t>+</a:t>
              </a:r>
            </a:p>
          </p:txBody>
        </p:sp>
      </p:grpSp>
    </p:spTree>
    <p:extLst>
      <p:ext uri="{BB962C8B-B14F-4D97-AF65-F5344CB8AC3E}">
        <p14:creationId xmlns:p14="http://schemas.microsoft.com/office/powerpoint/2010/main" val="34161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F07E-2917-2127-198A-C1C0C4EF00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69D95C-6BAA-A395-A019-1D52CDFB0708}"/>
              </a:ext>
            </a:extLst>
          </p:cNvPr>
          <p:cNvSpPr txBox="1"/>
          <p:nvPr/>
        </p:nvSpPr>
        <p:spPr>
          <a:xfrm>
            <a:off x="5402541" y="252919"/>
            <a:ext cx="1386918" cy="461665"/>
          </a:xfrm>
          <a:prstGeom prst="rect">
            <a:avLst/>
          </a:prstGeom>
          <a:noFill/>
        </p:spPr>
        <p:txBody>
          <a:bodyPr wrap="none" rtlCol="0">
            <a:spAutoFit/>
          </a:bodyPr>
          <a:lstStyle/>
          <a:p>
            <a:r>
              <a:rPr lang="en-GB" sz="2400" b="1" dirty="0"/>
              <a:t>Mapping</a:t>
            </a:r>
          </a:p>
        </p:txBody>
      </p:sp>
      <p:sp>
        <p:nvSpPr>
          <p:cNvPr id="3" name="TextBox 2">
            <a:extLst>
              <a:ext uri="{FF2B5EF4-FFF2-40B4-BE49-F238E27FC236}">
                <a16:creationId xmlns:a16="http://schemas.microsoft.com/office/drawing/2014/main" id="{BA3E0463-49D5-78F0-A497-AA313083EB85}"/>
              </a:ext>
            </a:extLst>
          </p:cNvPr>
          <p:cNvSpPr txBox="1"/>
          <p:nvPr/>
        </p:nvSpPr>
        <p:spPr>
          <a:xfrm>
            <a:off x="758758" y="868076"/>
            <a:ext cx="10869038" cy="646331"/>
          </a:xfrm>
          <a:prstGeom prst="rect">
            <a:avLst/>
          </a:prstGeom>
          <a:noFill/>
        </p:spPr>
        <p:txBody>
          <a:bodyPr wrap="square">
            <a:spAutoFit/>
          </a:bodyPr>
          <a:lstStyle/>
          <a:p>
            <a:r>
              <a:rPr lang="en-GB" dirty="0"/>
              <a:t>Trimmed paired-end reads from each sample were mapped on the co-assembled reads (indexed in &lt;1 min)  with the following command:</a:t>
            </a:r>
          </a:p>
        </p:txBody>
      </p:sp>
      <p:sp>
        <p:nvSpPr>
          <p:cNvPr id="6" name="TextBox 5">
            <a:extLst>
              <a:ext uri="{FF2B5EF4-FFF2-40B4-BE49-F238E27FC236}">
                <a16:creationId xmlns:a16="http://schemas.microsoft.com/office/drawing/2014/main" id="{4F4B9B24-BDB5-C0BE-DC38-B84BAAA404BE}"/>
              </a:ext>
            </a:extLst>
          </p:cNvPr>
          <p:cNvSpPr txBox="1"/>
          <p:nvPr/>
        </p:nvSpPr>
        <p:spPr>
          <a:xfrm>
            <a:off x="2858419" y="2690336"/>
            <a:ext cx="6509317" cy="1477328"/>
          </a:xfrm>
          <a:prstGeom prst="rect">
            <a:avLst/>
          </a:prstGeom>
          <a:noFill/>
        </p:spPr>
        <p:txBody>
          <a:bodyPr wrap="square">
            <a:spAutoFit/>
          </a:bodyPr>
          <a:lstStyle/>
          <a:p>
            <a:r>
              <a:rPr lang="en-GB" dirty="0"/>
              <a:t>$ </a:t>
            </a:r>
            <a:r>
              <a:rPr lang="en-US" i="1" dirty="0"/>
              <a:t>bwa index </a:t>
            </a:r>
            <a:r>
              <a:rPr lang="en-US" i="1" dirty="0" err="1"/>
              <a:t>final.contigs.fa</a:t>
            </a:r>
            <a:r>
              <a:rPr lang="en-US" i="1" dirty="0"/>
              <a:t> </a:t>
            </a:r>
            <a:r>
              <a:rPr lang="en-US" i="1" dirty="0" err="1"/>
              <a:t>final.contigs</a:t>
            </a:r>
            <a:endParaRPr lang="en-US" i="1" dirty="0"/>
          </a:p>
          <a:p>
            <a:endParaRPr lang="en-GB" dirty="0"/>
          </a:p>
          <a:p>
            <a:r>
              <a:rPr lang="en-GB" dirty="0"/>
              <a:t>$ </a:t>
            </a:r>
            <a:r>
              <a:rPr lang="en-GB" i="1" dirty="0"/>
              <a:t>bwa mem -t 2 -o </a:t>
            </a:r>
            <a:r>
              <a:rPr lang="en-GB" i="1" dirty="0" err="1"/>
              <a:t>SAMPLE.sam</a:t>
            </a:r>
            <a:r>
              <a:rPr lang="en-GB" i="1" dirty="0"/>
              <a:t>  </a:t>
            </a:r>
            <a:r>
              <a:rPr lang="en-GB" i="1" dirty="0" err="1"/>
              <a:t>BWA_idx</a:t>
            </a:r>
            <a:r>
              <a:rPr lang="en-GB" i="1" dirty="0"/>
              <a:t>/</a:t>
            </a:r>
            <a:r>
              <a:rPr lang="en-GB" i="1" dirty="0" err="1"/>
              <a:t>final.contigs.fa</a:t>
            </a:r>
            <a:r>
              <a:rPr lang="en-GB" i="1" dirty="0"/>
              <a:t>   \</a:t>
            </a:r>
          </a:p>
          <a:p>
            <a:r>
              <a:rPr lang="en-GB" i="1" dirty="0"/>
              <a:t>	Sample_trim_R1.fastq.gz   Sample_trim_R2.fastq.gz</a:t>
            </a:r>
          </a:p>
          <a:p>
            <a:endParaRPr lang="en-GB" dirty="0"/>
          </a:p>
        </p:txBody>
      </p:sp>
      <p:sp>
        <p:nvSpPr>
          <p:cNvPr id="8" name="TextBox 7">
            <a:extLst>
              <a:ext uri="{FF2B5EF4-FFF2-40B4-BE49-F238E27FC236}">
                <a16:creationId xmlns:a16="http://schemas.microsoft.com/office/drawing/2014/main" id="{16564A1C-6256-3B7B-C314-736121F85E6F}"/>
              </a:ext>
            </a:extLst>
          </p:cNvPr>
          <p:cNvSpPr txBox="1"/>
          <p:nvPr/>
        </p:nvSpPr>
        <p:spPr>
          <a:xfrm>
            <a:off x="758758" y="5239020"/>
            <a:ext cx="10708640" cy="369332"/>
          </a:xfrm>
          <a:prstGeom prst="rect">
            <a:avLst/>
          </a:prstGeom>
          <a:noFill/>
        </p:spPr>
        <p:txBody>
          <a:bodyPr wrap="square">
            <a:spAutoFit/>
          </a:bodyPr>
          <a:lstStyle/>
          <a:p>
            <a:r>
              <a:rPr lang="en-GB" dirty="0"/>
              <a:t>Take a look to the output, in SAM format, and run </a:t>
            </a:r>
            <a:r>
              <a:rPr lang="en-GB" b="1" dirty="0" err="1"/>
              <a:t>samtools</a:t>
            </a:r>
            <a:r>
              <a:rPr lang="en-GB" b="1" dirty="0"/>
              <a:t> </a:t>
            </a:r>
            <a:r>
              <a:rPr lang="en-GB" b="1" dirty="0" err="1"/>
              <a:t>flagstat</a:t>
            </a:r>
            <a:r>
              <a:rPr lang="en-GB" b="1" dirty="0"/>
              <a:t> </a:t>
            </a:r>
            <a:r>
              <a:rPr lang="en-GB" dirty="0"/>
              <a:t>to get the alignment statistics.</a:t>
            </a:r>
          </a:p>
        </p:txBody>
      </p:sp>
    </p:spTree>
    <p:extLst>
      <p:ext uri="{BB962C8B-B14F-4D97-AF65-F5344CB8AC3E}">
        <p14:creationId xmlns:p14="http://schemas.microsoft.com/office/powerpoint/2010/main" val="324482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21CDBC-8D7E-D2C4-8BDF-ED1A18AD9666}"/>
              </a:ext>
            </a:extLst>
          </p:cNvPr>
          <p:cNvSpPr txBox="1"/>
          <p:nvPr/>
        </p:nvSpPr>
        <p:spPr>
          <a:xfrm>
            <a:off x="436880" y="1443841"/>
            <a:ext cx="11511280" cy="3416320"/>
          </a:xfrm>
          <a:prstGeom prst="rect">
            <a:avLst/>
          </a:prstGeom>
          <a:noFill/>
        </p:spPr>
        <p:txBody>
          <a:bodyPr wrap="square">
            <a:spAutoFit/>
          </a:bodyPr>
          <a:lstStyle/>
          <a:p>
            <a:r>
              <a:rPr lang="en-GB" dirty="0"/>
              <a:t>The </a:t>
            </a:r>
            <a:r>
              <a:rPr lang="en-GB" dirty="0" err="1"/>
              <a:t>sam</a:t>
            </a:r>
            <a:r>
              <a:rPr lang="en-GB" dirty="0"/>
              <a:t> format, despite being human readable, is large and heavy, it is a good practice in bioinformatics to convert it into the lighter .bam format using </a:t>
            </a:r>
            <a:r>
              <a:rPr lang="en-GB" dirty="0" err="1"/>
              <a:t>samtools</a:t>
            </a:r>
            <a:endParaRPr lang="en-GB" dirty="0"/>
          </a:p>
          <a:p>
            <a:endParaRPr lang="en-GB" dirty="0"/>
          </a:p>
          <a:p>
            <a:endParaRPr lang="en-GB" dirty="0"/>
          </a:p>
          <a:p>
            <a:endParaRPr lang="en-GB" dirty="0"/>
          </a:p>
          <a:p>
            <a:r>
              <a:rPr lang="en-GB" dirty="0"/>
              <a:t>	        $ </a:t>
            </a:r>
            <a:r>
              <a:rPr lang="en-GB" dirty="0" err="1"/>
              <a:t>samtools</a:t>
            </a:r>
            <a:r>
              <a:rPr lang="en-GB" dirty="0"/>
              <a:t> view -</a:t>
            </a:r>
            <a:r>
              <a:rPr lang="en-GB" dirty="0" err="1"/>
              <a:t>bS</a:t>
            </a:r>
            <a:r>
              <a:rPr lang="en-GB" dirty="0"/>
              <a:t> $</a:t>
            </a:r>
            <a:r>
              <a:rPr lang="en-GB" dirty="0" err="1"/>
              <a:t>SAMPLE.sam</a:t>
            </a:r>
            <a:r>
              <a:rPr lang="en-GB" dirty="0"/>
              <a:t> | </a:t>
            </a:r>
            <a:r>
              <a:rPr lang="en-GB" dirty="0" err="1"/>
              <a:t>samtools</a:t>
            </a:r>
            <a:r>
              <a:rPr lang="en-GB" dirty="0"/>
              <a:t> sort - &gt; $</a:t>
            </a:r>
            <a:r>
              <a:rPr lang="en-GB" dirty="0" err="1"/>
              <a:t>SAMPLE.bam</a:t>
            </a:r>
            <a:endParaRPr lang="en-GB" dirty="0"/>
          </a:p>
          <a:p>
            <a:r>
              <a:rPr lang="en-GB" dirty="0"/>
              <a:t>	        $ </a:t>
            </a:r>
            <a:r>
              <a:rPr lang="en-GB" dirty="0" err="1"/>
              <a:t>samtools</a:t>
            </a:r>
            <a:r>
              <a:rPr lang="en-GB" dirty="0"/>
              <a:t> index $</a:t>
            </a:r>
            <a:r>
              <a:rPr lang="en-GB" dirty="0" err="1"/>
              <a:t>SAMPLE.bam</a:t>
            </a:r>
            <a:r>
              <a:rPr lang="en-GB" dirty="0"/>
              <a:t>	</a:t>
            </a:r>
          </a:p>
          <a:p>
            <a:endParaRPr lang="en-GB" dirty="0"/>
          </a:p>
          <a:p>
            <a:endParaRPr lang="en-GB" dirty="0"/>
          </a:p>
          <a:p>
            <a:endParaRPr lang="en-GB" dirty="0"/>
          </a:p>
          <a:p>
            <a:endParaRPr lang="en-GB" dirty="0"/>
          </a:p>
          <a:p>
            <a:r>
              <a:rPr lang="en-GB" dirty="0"/>
              <a:t>The .</a:t>
            </a:r>
            <a:r>
              <a:rPr lang="en-GB" dirty="0" err="1"/>
              <a:t>sam</a:t>
            </a:r>
            <a:r>
              <a:rPr lang="en-GB" dirty="0"/>
              <a:t> files can be safely deleted, the </a:t>
            </a:r>
            <a:r>
              <a:rPr lang="en-GB" dirty="0" err="1"/>
              <a:t>sam</a:t>
            </a:r>
            <a:r>
              <a:rPr lang="en-GB" dirty="0"/>
              <a:t> format can be easily re-created using </a:t>
            </a:r>
            <a:r>
              <a:rPr lang="en-GB" dirty="0" err="1"/>
              <a:t>samtools</a:t>
            </a:r>
            <a:r>
              <a:rPr lang="en-GB" dirty="0"/>
              <a:t> view.</a:t>
            </a:r>
          </a:p>
        </p:txBody>
      </p:sp>
      <p:sp>
        <p:nvSpPr>
          <p:cNvPr id="6" name="TextBox 5">
            <a:extLst>
              <a:ext uri="{FF2B5EF4-FFF2-40B4-BE49-F238E27FC236}">
                <a16:creationId xmlns:a16="http://schemas.microsoft.com/office/drawing/2014/main" id="{48264CAD-FE24-F44D-CD81-64A8331E2647}"/>
              </a:ext>
            </a:extLst>
          </p:cNvPr>
          <p:cNvSpPr txBox="1"/>
          <p:nvPr/>
        </p:nvSpPr>
        <p:spPr>
          <a:xfrm>
            <a:off x="2953761" y="222439"/>
            <a:ext cx="6284477" cy="461665"/>
          </a:xfrm>
          <a:prstGeom prst="rect">
            <a:avLst/>
          </a:prstGeom>
          <a:noFill/>
        </p:spPr>
        <p:txBody>
          <a:bodyPr wrap="none" rtlCol="0">
            <a:spAutoFit/>
          </a:bodyPr>
          <a:lstStyle/>
          <a:p>
            <a:r>
              <a:rPr lang="en-GB" sz="2400" b="1" dirty="0"/>
              <a:t>.</a:t>
            </a:r>
            <a:r>
              <a:rPr lang="en-GB" sz="2400" b="1" dirty="0" err="1"/>
              <a:t>sam</a:t>
            </a:r>
            <a:r>
              <a:rPr lang="en-GB" sz="2400" b="1" dirty="0"/>
              <a:t>/.bam conversion, sorting and indexing</a:t>
            </a:r>
          </a:p>
        </p:txBody>
      </p:sp>
    </p:spTree>
    <p:extLst>
      <p:ext uri="{BB962C8B-B14F-4D97-AF65-F5344CB8AC3E}">
        <p14:creationId xmlns:p14="http://schemas.microsoft.com/office/powerpoint/2010/main" val="197260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03554B5-ADB4-005C-5BCA-7A51E0FB9C36}"/>
              </a:ext>
            </a:extLst>
          </p:cNvPr>
          <p:cNvPicPr>
            <a:picLocks noChangeAspect="1"/>
          </p:cNvPicPr>
          <p:nvPr/>
        </p:nvPicPr>
        <p:blipFill>
          <a:blip r:embed="rId2"/>
          <a:stretch>
            <a:fillRect/>
          </a:stretch>
        </p:blipFill>
        <p:spPr>
          <a:xfrm>
            <a:off x="10488488" y="0"/>
            <a:ext cx="876422" cy="819264"/>
          </a:xfrm>
          <a:prstGeom prst="rect">
            <a:avLst/>
          </a:prstGeom>
        </p:spPr>
      </p:pic>
      <p:sp>
        <p:nvSpPr>
          <p:cNvPr id="10" name="CasellaDiTesto 9">
            <a:extLst>
              <a:ext uri="{FF2B5EF4-FFF2-40B4-BE49-F238E27FC236}">
                <a16:creationId xmlns:a16="http://schemas.microsoft.com/office/drawing/2014/main" id="{18DAAE68-7502-6A5E-B794-E32646F4B6EA}"/>
              </a:ext>
            </a:extLst>
          </p:cNvPr>
          <p:cNvSpPr txBox="1"/>
          <p:nvPr/>
        </p:nvSpPr>
        <p:spPr>
          <a:xfrm>
            <a:off x="325120" y="846574"/>
            <a:ext cx="11795760" cy="646331"/>
          </a:xfrm>
          <a:prstGeom prst="rect">
            <a:avLst/>
          </a:prstGeom>
          <a:noFill/>
        </p:spPr>
        <p:txBody>
          <a:bodyPr wrap="square">
            <a:spAutoFit/>
          </a:bodyPr>
          <a:lstStyle/>
          <a:p>
            <a:pPr algn="ctr"/>
            <a:r>
              <a:rPr lang="en-US" sz="1800"/>
              <a:t>The Integrative Genomics Viewer is a visualization tool, developed by the BROAD </a:t>
            </a:r>
            <a:r>
              <a:rPr lang="en-US"/>
              <a:t>institute,</a:t>
            </a:r>
            <a:r>
              <a:rPr lang="en-US" sz="1800"/>
              <a:t> to simultaneously integrate and analyze multiple types of genomic data. </a:t>
            </a:r>
            <a:endParaRPr lang="it-IT"/>
          </a:p>
        </p:txBody>
      </p:sp>
      <p:pic>
        <p:nvPicPr>
          <p:cNvPr id="11" name="Immagine 10">
            <a:extLst>
              <a:ext uri="{FF2B5EF4-FFF2-40B4-BE49-F238E27FC236}">
                <a16:creationId xmlns:a16="http://schemas.microsoft.com/office/drawing/2014/main" id="{B320FDCA-7153-3B8A-3CB2-8E138C6B8354}"/>
              </a:ext>
            </a:extLst>
          </p:cNvPr>
          <p:cNvPicPr>
            <a:picLocks noChangeAspect="1"/>
          </p:cNvPicPr>
          <p:nvPr/>
        </p:nvPicPr>
        <p:blipFill>
          <a:blip r:embed="rId3"/>
          <a:stretch>
            <a:fillRect/>
          </a:stretch>
        </p:blipFill>
        <p:spPr>
          <a:xfrm>
            <a:off x="2225039" y="1492905"/>
            <a:ext cx="7432679" cy="5033040"/>
          </a:xfrm>
          <a:prstGeom prst="rect">
            <a:avLst/>
          </a:prstGeom>
        </p:spPr>
      </p:pic>
      <p:pic>
        <p:nvPicPr>
          <p:cNvPr id="13" name="Immagine 12">
            <a:extLst>
              <a:ext uri="{FF2B5EF4-FFF2-40B4-BE49-F238E27FC236}">
                <a16:creationId xmlns:a16="http://schemas.microsoft.com/office/drawing/2014/main" id="{BB1A393E-27A2-48E2-A0C2-3D8FAA893C5E}"/>
              </a:ext>
            </a:extLst>
          </p:cNvPr>
          <p:cNvPicPr>
            <a:picLocks noChangeAspect="1"/>
          </p:cNvPicPr>
          <p:nvPr/>
        </p:nvPicPr>
        <p:blipFill>
          <a:blip r:embed="rId4"/>
          <a:stretch>
            <a:fillRect/>
          </a:stretch>
        </p:blipFill>
        <p:spPr>
          <a:xfrm>
            <a:off x="404179" y="1498637"/>
            <a:ext cx="1741802" cy="530835"/>
          </a:xfrm>
          <a:prstGeom prst="rect">
            <a:avLst/>
          </a:prstGeom>
        </p:spPr>
      </p:pic>
      <p:sp>
        <p:nvSpPr>
          <p:cNvPr id="2" name="TextBox 1">
            <a:extLst>
              <a:ext uri="{FF2B5EF4-FFF2-40B4-BE49-F238E27FC236}">
                <a16:creationId xmlns:a16="http://schemas.microsoft.com/office/drawing/2014/main" id="{31EF41BC-D626-D900-4743-2DB22BEE7BD7}"/>
              </a:ext>
            </a:extLst>
          </p:cNvPr>
          <p:cNvSpPr txBox="1"/>
          <p:nvPr/>
        </p:nvSpPr>
        <p:spPr>
          <a:xfrm>
            <a:off x="3731089" y="142467"/>
            <a:ext cx="4729821" cy="461665"/>
          </a:xfrm>
          <a:prstGeom prst="rect">
            <a:avLst/>
          </a:prstGeom>
          <a:noFill/>
        </p:spPr>
        <p:txBody>
          <a:bodyPr wrap="none" rtlCol="0">
            <a:spAutoFit/>
          </a:bodyPr>
          <a:lstStyle/>
          <a:p>
            <a:r>
              <a:rPr lang="en-GB" sz="2400" b="1" dirty="0"/>
              <a:t>Look at the alignments using IGV</a:t>
            </a:r>
          </a:p>
        </p:txBody>
      </p:sp>
    </p:spTree>
    <p:extLst>
      <p:ext uri="{BB962C8B-B14F-4D97-AF65-F5344CB8AC3E}">
        <p14:creationId xmlns:p14="http://schemas.microsoft.com/office/powerpoint/2010/main" val="2033210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BF608-9773-2C99-4BAB-56FF5B37A0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870137-47D7-F772-1AB3-3E3A5DBD184B}"/>
              </a:ext>
            </a:extLst>
          </p:cNvPr>
          <p:cNvSpPr txBox="1"/>
          <p:nvPr/>
        </p:nvSpPr>
        <p:spPr>
          <a:xfrm>
            <a:off x="3731089" y="142467"/>
            <a:ext cx="4729821" cy="461665"/>
          </a:xfrm>
          <a:prstGeom prst="rect">
            <a:avLst/>
          </a:prstGeom>
          <a:noFill/>
        </p:spPr>
        <p:txBody>
          <a:bodyPr wrap="none" rtlCol="0">
            <a:spAutoFit/>
          </a:bodyPr>
          <a:lstStyle/>
          <a:p>
            <a:r>
              <a:rPr lang="en-GB" sz="2400" b="1" dirty="0"/>
              <a:t>Look at the alignments using IGV</a:t>
            </a:r>
          </a:p>
        </p:txBody>
      </p:sp>
      <p:pic>
        <p:nvPicPr>
          <p:cNvPr id="3" name="Immagine 3">
            <a:extLst>
              <a:ext uri="{FF2B5EF4-FFF2-40B4-BE49-F238E27FC236}">
                <a16:creationId xmlns:a16="http://schemas.microsoft.com/office/drawing/2014/main" id="{6ACE9F67-FFD4-7200-3672-B741BBE17ECB}"/>
              </a:ext>
            </a:extLst>
          </p:cNvPr>
          <p:cNvPicPr>
            <a:picLocks noChangeAspect="1"/>
          </p:cNvPicPr>
          <p:nvPr/>
        </p:nvPicPr>
        <p:blipFill>
          <a:blip r:embed="rId2"/>
          <a:stretch>
            <a:fillRect/>
          </a:stretch>
        </p:blipFill>
        <p:spPr>
          <a:xfrm>
            <a:off x="6352901" y="809062"/>
            <a:ext cx="5193757" cy="1777885"/>
          </a:xfrm>
          <a:prstGeom prst="rect">
            <a:avLst/>
          </a:prstGeom>
        </p:spPr>
      </p:pic>
      <p:sp>
        <p:nvSpPr>
          <p:cNvPr id="5" name="CasellaDiTesto 5">
            <a:extLst>
              <a:ext uri="{FF2B5EF4-FFF2-40B4-BE49-F238E27FC236}">
                <a16:creationId xmlns:a16="http://schemas.microsoft.com/office/drawing/2014/main" id="{ABB9F2C8-39A2-32B0-E26B-8C4575CC1ABB}"/>
              </a:ext>
            </a:extLst>
          </p:cNvPr>
          <p:cNvSpPr txBox="1"/>
          <p:nvPr/>
        </p:nvSpPr>
        <p:spPr>
          <a:xfrm>
            <a:off x="165461" y="682343"/>
            <a:ext cx="6096000" cy="2031325"/>
          </a:xfrm>
          <a:prstGeom prst="rect">
            <a:avLst/>
          </a:prstGeom>
          <a:noFill/>
        </p:spPr>
        <p:txBody>
          <a:bodyPr wrap="square">
            <a:spAutoFit/>
          </a:bodyPr>
          <a:lstStyle/>
          <a:p>
            <a:r>
              <a:rPr lang="en-US" dirty="0"/>
              <a:t>It is possible to interactively explore the sequencing data, e.g.:</a:t>
            </a:r>
          </a:p>
          <a:p>
            <a:endParaRPr lang="en-US" dirty="0"/>
          </a:p>
          <a:p>
            <a:r>
              <a:rPr lang="en-US" dirty="0"/>
              <a:t>• Select reference genome </a:t>
            </a:r>
          </a:p>
          <a:p>
            <a:endParaRPr lang="en-US" dirty="0"/>
          </a:p>
          <a:p>
            <a:r>
              <a:rPr lang="en-US" dirty="0"/>
              <a:t>• Load many different kinds of data</a:t>
            </a:r>
          </a:p>
          <a:p>
            <a:endParaRPr lang="en-US" dirty="0"/>
          </a:p>
          <a:p>
            <a:r>
              <a:rPr lang="en-US" dirty="0"/>
              <a:t>• Navigate the genomic regions</a:t>
            </a:r>
            <a:endParaRPr lang="it-IT" dirty="0"/>
          </a:p>
        </p:txBody>
      </p:sp>
      <p:sp>
        <p:nvSpPr>
          <p:cNvPr id="6" name="CasellaDiTesto 8">
            <a:extLst>
              <a:ext uri="{FF2B5EF4-FFF2-40B4-BE49-F238E27FC236}">
                <a16:creationId xmlns:a16="http://schemas.microsoft.com/office/drawing/2014/main" id="{BA77F242-ABCE-BAF6-D0AE-C199DC09E1D7}"/>
              </a:ext>
            </a:extLst>
          </p:cNvPr>
          <p:cNvSpPr txBox="1"/>
          <p:nvPr/>
        </p:nvSpPr>
        <p:spPr>
          <a:xfrm>
            <a:off x="412931" y="5703102"/>
            <a:ext cx="2049151" cy="369332"/>
          </a:xfrm>
          <a:prstGeom prst="rect">
            <a:avLst/>
          </a:prstGeom>
          <a:noFill/>
        </p:spPr>
        <p:txBody>
          <a:bodyPr wrap="none" rtlCol="0">
            <a:spAutoFit/>
          </a:bodyPr>
          <a:lstStyle/>
          <a:p>
            <a:r>
              <a:rPr lang="it-IT" dirty="0"/>
              <a:t>Base pair resolution</a:t>
            </a:r>
          </a:p>
        </p:txBody>
      </p:sp>
      <p:pic>
        <p:nvPicPr>
          <p:cNvPr id="7" name="Immagine 4">
            <a:extLst>
              <a:ext uri="{FF2B5EF4-FFF2-40B4-BE49-F238E27FC236}">
                <a16:creationId xmlns:a16="http://schemas.microsoft.com/office/drawing/2014/main" id="{8DAC5912-BE60-12DF-7800-88B90ABE188E}"/>
              </a:ext>
            </a:extLst>
          </p:cNvPr>
          <p:cNvPicPr>
            <a:picLocks noChangeAspect="1"/>
          </p:cNvPicPr>
          <p:nvPr/>
        </p:nvPicPr>
        <p:blipFill>
          <a:blip r:embed="rId3"/>
          <a:stretch>
            <a:fillRect/>
          </a:stretch>
        </p:blipFill>
        <p:spPr>
          <a:xfrm>
            <a:off x="2834640" y="3231931"/>
            <a:ext cx="9248962" cy="3537854"/>
          </a:xfrm>
          <a:prstGeom prst="rect">
            <a:avLst/>
          </a:prstGeom>
        </p:spPr>
      </p:pic>
      <p:cxnSp>
        <p:nvCxnSpPr>
          <p:cNvPr id="8" name="Connettore 2 10">
            <a:extLst>
              <a:ext uri="{FF2B5EF4-FFF2-40B4-BE49-F238E27FC236}">
                <a16:creationId xmlns:a16="http://schemas.microsoft.com/office/drawing/2014/main" id="{139E39C6-E61A-071C-DBB8-344321A24D4C}"/>
              </a:ext>
            </a:extLst>
          </p:cNvPr>
          <p:cNvCxnSpPr>
            <a:cxnSpLocks/>
            <a:stCxn id="6" idx="3"/>
          </p:cNvCxnSpPr>
          <p:nvPr/>
        </p:nvCxnSpPr>
        <p:spPr>
          <a:xfrm>
            <a:off x="2462082" y="5887768"/>
            <a:ext cx="1469838" cy="287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0098-5E22-F572-A83C-84FF98B271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16AEBD-B435-14C8-7136-085CEE8E2D19}"/>
              </a:ext>
            </a:extLst>
          </p:cNvPr>
          <p:cNvSpPr txBox="1"/>
          <p:nvPr/>
        </p:nvSpPr>
        <p:spPr>
          <a:xfrm>
            <a:off x="3731089" y="142467"/>
            <a:ext cx="4729821" cy="461665"/>
          </a:xfrm>
          <a:prstGeom prst="rect">
            <a:avLst/>
          </a:prstGeom>
          <a:noFill/>
        </p:spPr>
        <p:txBody>
          <a:bodyPr wrap="none" rtlCol="0">
            <a:spAutoFit/>
          </a:bodyPr>
          <a:lstStyle/>
          <a:p>
            <a:r>
              <a:rPr lang="en-GB" sz="2400" b="1" dirty="0"/>
              <a:t>Look at the alignments using IGV</a:t>
            </a:r>
          </a:p>
        </p:txBody>
      </p:sp>
      <p:pic>
        <p:nvPicPr>
          <p:cNvPr id="9" name="Picture 8">
            <a:extLst>
              <a:ext uri="{FF2B5EF4-FFF2-40B4-BE49-F238E27FC236}">
                <a16:creationId xmlns:a16="http://schemas.microsoft.com/office/drawing/2014/main" id="{AFEC15B0-4DFF-947C-66C1-8D88303E4691}"/>
              </a:ext>
            </a:extLst>
          </p:cNvPr>
          <p:cNvPicPr>
            <a:picLocks noChangeAspect="1"/>
          </p:cNvPicPr>
          <p:nvPr/>
        </p:nvPicPr>
        <p:blipFill>
          <a:blip r:embed="rId2"/>
          <a:stretch>
            <a:fillRect/>
          </a:stretch>
        </p:blipFill>
        <p:spPr>
          <a:xfrm>
            <a:off x="252261" y="1994639"/>
            <a:ext cx="11687478" cy="4555281"/>
          </a:xfrm>
          <a:prstGeom prst="rect">
            <a:avLst/>
          </a:prstGeom>
        </p:spPr>
      </p:pic>
      <p:sp>
        <p:nvSpPr>
          <p:cNvPr id="10" name="Oval 9">
            <a:extLst>
              <a:ext uri="{FF2B5EF4-FFF2-40B4-BE49-F238E27FC236}">
                <a16:creationId xmlns:a16="http://schemas.microsoft.com/office/drawing/2014/main" id="{95360FF9-75A3-193A-65F6-7EE80EEC3D94}"/>
              </a:ext>
            </a:extLst>
          </p:cNvPr>
          <p:cNvSpPr/>
          <p:nvPr/>
        </p:nvSpPr>
        <p:spPr>
          <a:xfrm>
            <a:off x="252261" y="1666240"/>
            <a:ext cx="2805899" cy="26060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073A5F8-A07F-1C5E-80B2-8C5341933362}"/>
              </a:ext>
            </a:extLst>
          </p:cNvPr>
          <p:cNvSpPr txBox="1"/>
          <p:nvPr/>
        </p:nvSpPr>
        <p:spPr>
          <a:xfrm>
            <a:off x="2570480" y="930053"/>
            <a:ext cx="6096000" cy="369332"/>
          </a:xfrm>
          <a:prstGeom prst="rect">
            <a:avLst/>
          </a:prstGeom>
          <a:noFill/>
        </p:spPr>
        <p:txBody>
          <a:bodyPr wrap="square">
            <a:spAutoFit/>
          </a:bodyPr>
          <a:lstStyle/>
          <a:p>
            <a:r>
              <a:rPr lang="en-US" dirty="0"/>
              <a:t>Loading the reference genome (or metagenomic assembly)</a:t>
            </a:r>
            <a:endParaRPr lang="en-GB" dirty="0"/>
          </a:p>
        </p:txBody>
      </p:sp>
    </p:spTree>
    <p:extLst>
      <p:ext uri="{BB962C8B-B14F-4D97-AF65-F5344CB8AC3E}">
        <p14:creationId xmlns:p14="http://schemas.microsoft.com/office/powerpoint/2010/main" val="176245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DB560-760C-5B17-2050-E0EDB7211A10}"/>
              </a:ext>
            </a:extLst>
          </p:cNvPr>
          <p:cNvSpPr txBox="1"/>
          <p:nvPr/>
        </p:nvSpPr>
        <p:spPr>
          <a:xfrm>
            <a:off x="2601252" y="0"/>
            <a:ext cx="7579639" cy="523220"/>
          </a:xfrm>
          <a:prstGeom prst="rect">
            <a:avLst/>
          </a:prstGeom>
          <a:noFill/>
        </p:spPr>
        <p:txBody>
          <a:bodyPr wrap="none" rtlCol="0">
            <a:spAutoFit/>
          </a:bodyPr>
          <a:lstStyle/>
          <a:p>
            <a:r>
              <a:rPr lang="en-GB" sz="2800" b="1" dirty="0"/>
              <a:t>Introduction on the </a:t>
            </a:r>
            <a:r>
              <a:rPr lang="en-GB" sz="2800" b="1" dirty="0" err="1"/>
              <a:t>practicals</a:t>
            </a:r>
            <a:r>
              <a:rPr lang="en-GB" sz="2800" b="1" dirty="0"/>
              <a:t> and the dataset</a:t>
            </a:r>
          </a:p>
        </p:txBody>
      </p:sp>
      <p:pic>
        <p:nvPicPr>
          <p:cNvPr id="6" name="Picture 5">
            <a:extLst>
              <a:ext uri="{FF2B5EF4-FFF2-40B4-BE49-F238E27FC236}">
                <a16:creationId xmlns:a16="http://schemas.microsoft.com/office/drawing/2014/main" id="{71377679-33BF-2163-2D96-D4FB9DDAF63D}"/>
              </a:ext>
            </a:extLst>
          </p:cNvPr>
          <p:cNvPicPr>
            <a:picLocks noChangeAspect="1"/>
          </p:cNvPicPr>
          <p:nvPr/>
        </p:nvPicPr>
        <p:blipFill>
          <a:blip r:embed="rId2"/>
          <a:stretch>
            <a:fillRect/>
          </a:stretch>
        </p:blipFill>
        <p:spPr>
          <a:xfrm>
            <a:off x="6847400" y="4495707"/>
            <a:ext cx="5000890" cy="2016961"/>
          </a:xfrm>
          <a:prstGeom prst="rect">
            <a:avLst/>
          </a:prstGeom>
        </p:spPr>
      </p:pic>
      <p:pic>
        <p:nvPicPr>
          <p:cNvPr id="8" name="Picture 7">
            <a:extLst>
              <a:ext uri="{FF2B5EF4-FFF2-40B4-BE49-F238E27FC236}">
                <a16:creationId xmlns:a16="http://schemas.microsoft.com/office/drawing/2014/main" id="{FF8B4AA2-2423-9712-E1B5-C786E7C082DE}"/>
              </a:ext>
            </a:extLst>
          </p:cNvPr>
          <p:cNvPicPr>
            <a:picLocks noChangeAspect="1"/>
          </p:cNvPicPr>
          <p:nvPr/>
        </p:nvPicPr>
        <p:blipFill>
          <a:blip r:embed="rId3"/>
          <a:stretch>
            <a:fillRect/>
          </a:stretch>
        </p:blipFill>
        <p:spPr>
          <a:xfrm>
            <a:off x="6847400" y="607580"/>
            <a:ext cx="5220876" cy="3351281"/>
          </a:xfrm>
          <a:prstGeom prst="rect">
            <a:avLst/>
          </a:prstGeom>
        </p:spPr>
      </p:pic>
      <p:sp>
        <p:nvSpPr>
          <p:cNvPr id="11" name="TextBox 10">
            <a:extLst>
              <a:ext uri="{FF2B5EF4-FFF2-40B4-BE49-F238E27FC236}">
                <a16:creationId xmlns:a16="http://schemas.microsoft.com/office/drawing/2014/main" id="{5E369734-126D-5D6C-2B18-04E61A4D140B}"/>
              </a:ext>
            </a:extLst>
          </p:cNvPr>
          <p:cNvSpPr txBox="1"/>
          <p:nvPr/>
        </p:nvSpPr>
        <p:spPr>
          <a:xfrm>
            <a:off x="200227" y="734039"/>
            <a:ext cx="6190845" cy="2308324"/>
          </a:xfrm>
          <a:prstGeom prst="rect">
            <a:avLst/>
          </a:prstGeom>
          <a:noFill/>
        </p:spPr>
        <p:txBody>
          <a:bodyPr wrap="square">
            <a:spAutoFit/>
          </a:bodyPr>
          <a:lstStyle/>
          <a:p>
            <a:pPr marL="285750" indent="-285750">
              <a:buFont typeface="Arial" panose="020B0604020202020204" pitchFamily="34" charset="0"/>
              <a:buChar char="•"/>
            </a:pPr>
            <a:r>
              <a:rPr lang="en-GB" dirty="0"/>
              <a:t>This dataset was drawn from the data produced during the Tara Ocean Expedition (957 MAGs recovered!)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Three samples, each consisting of 500K Illumina reads in paired-end layout.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hlinkClick r:id="rId4"/>
              </a:rPr>
              <a:t>https://www.hadriengourle.com/tutorials/meta_assembly</a:t>
            </a:r>
            <a:endParaRPr lang="en-GB" dirty="0"/>
          </a:p>
          <a:p>
            <a:pPr marL="285750" indent="-285750">
              <a:buFont typeface="Arial" panose="020B0604020202020204" pitchFamily="34" charset="0"/>
              <a:buChar char="•"/>
            </a:pPr>
            <a:endParaRPr lang="en-GB" dirty="0"/>
          </a:p>
        </p:txBody>
      </p:sp>
      <p:pic>
        <p:nvPicPr>
          <p:cNvPr id="13" name="Picture 12">
            <a:extLst>
              <a:ext uri="{FF2B5EF4-FFF2-40B4-BE49-F238E27FC236}">
                <a16:creationId xmlns:a16="http://schemas.microsoft.com/office/drawing/2014/main" id="{6AA01B9A-0673-4514-37A1-2C2FDAE94FE0}"/>
              </a:ext>
            </a:extLst>
          </p:cNvPr>
          <p:cNvPicPr>
            <a:picLocks noChangeAspect="1"/>
          </p:cNvPicPr>
          <p:nvPr/>
        </p:nvPicPr>
        <p:blipFill>
          <a:blip r:embed="rId5"/>
          <a:stretch>
            <a:fillRect/>
          </a:stretch>
        </p:blipFill>
        <p:spPr>
          <a:xfrm>
            <a:off x="94540" y="3061819"/>
            <a:ext cx="6296532" cy="3494761"/>
          </a:xfrm>
          <a:prstGeom prst="rect">
            <a:avLst/>
          </a:prstGeom>
        </p:spPr>
      </p:pic>
    </p:spTree>
    <p:extLst>
      <p:ext uri="{BB962C8B-B14F-4D97-AF65-F5344CB8AC3E}">
        <p14:creationId xmlns:p14="http://schemas.microsoft.com/office/powerpoint/2010/main" val="138053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7ED3C-1BEA-F5B7-46A2-2CA126C60A3A}"/>
              </a:ext>
            </a:extLst>
          </p:cNvPr>
          <p:cNvSpPr txBox="1"/>
          <p:nvPr/>
        </p:nvSpPr>
        <p:spPr>
          <a:xfrm>
            <a:off x="3731089" y="183107"/>
            <a:ext cx="4729821" cy="461665"/>
          </a:xfrm>
          <a:prstGeom prst="rect">
            <a:avLst/>
          </a:prstGeom>
          <a:noFill/>
        </p:spPr>
        <p:txBody>
          <a:bodyPr wrap="none" rtlCol="0">
            <a:spAutoFit/>
          </a:bodyPr>
          <a:lstStyle/>
          <a:p>
            <a:r>
              <a:rPr lang="en-GB" sz="2400" b="1" dirty="0"/>
              <a:t>Look at the alignments using IGV</a:t>
            </a:r>
          </a:p>
        </p:txBody>
      </p:sp>
      <p:pic>
        <p:nvPicPr>
          <p:cNvPr id="6" name="Picture 5">
            <a:extLst>
              <a:ext uri="{FF2B5EF4-FFF2-40B4-BE49-F238E27FC236}">
                <a16:creationId xmlns:a16="http://schemas.microsoft.com/office/drawing/2014/main" id="{24500BBC-6D63-DE0D-5E39-40B0184EEE64}"/>
              </a:ext>
            </a:extLst>
          </p:cNvPr>
          <p:cNvPicPr>
            <a:picLocks noChangeAspect="1"/>
          </p:cNvPicPr>
          <p:nvPr/>
        </p:nvPicPr>
        <p:blipFill>
          <a:blip r:embed="rId2"/>
          <a:stretch>
            <a:fillRect/>
          </a:stretch>
        </p:blipFill>
        <p:spPr>
          <a:xfrm>
            <a:off x="205792" y="1696719"/>
            <a:ext cx="11780416" cy="4521202"/>
          </a:xfrm>
          <a:prstGeom prst="rect">
            <a:avLst/>
          </a:prstGeom>
        </p:spPr>
      </p:pic>
      <p:sp>
        <p:nvSpPr>
          <p:cNvPr id="7" name="Oval 6">
            <a:extLst>
              <a:ext uri="{FF2B5EF4-FFF2-40B4-BE49-F238E27FC236}">
                <a16:creationId xmlns:a16="http://schemas.microsoft.com/office/drawing/2014/main" id="{E5C6BA50-CB94-627D-0C21-07B38DF43DCA}"/>
              </a:ext>
            </a:extLst>
          </p:cNvPr>
          <p:cNvSpPr/>
          <p:nvPr/>
        </p:nvSpPr>
        <p:spPr>
          <a:xfrm>
            <a:off x="-172720" y="1376292"/>
            <a:ext cx="2174240" cy="36681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EA03E38-9D61-6178-B708-47F5301B6408}"/>
              </a:ext>
            </a:extLst>
          </p:cNvPr>
          <p:cNvSpPr txBox="1"/>
          <p:nvPr/>
        </p:nvSpPr>
        <p:spPr>
          <a:xfrm>
            <a:off x="3047999" y="1006960"/>
            <a:ext cx="6096000" cy="369332"/>
          </a:xfrm>
          <a:prstGeom prst="rect">
            <a:avLst/>
          </a:prstGeom>
          <a:noFill/>
        </p:spPr>
        <p:txBody>
          <a:bodyPr wrap="square">
            <a:spAutoFit/>
          </a:bodyPr>
          <a:lstStyle/>
          <a:p>
            <a:r>
              <a:rPr lang="en-US" dirty="0"/>
              <a:t>Loading the bam file(s), they should be sorted and indexed!</a:t>
            </a:r>
            <a:endParaRPr lang="en-GB" dirty="0"/>
          </a:p>
        </p:txBody>
      </p:sp>
    </p:spTree>
    <p:extLst>
      <p:ext uri="{BB962C8B-B14F-4D97-AF65-F5344CB8AC3E}">
        <p14:creationId xmlns:p14="http://schemas.microsoft.com/office/powerpoint/2010/main" val="112546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3F87-B730-7F3C-4DD1-7F20C813C7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DF3DD6-C8D6-BC24-8E84-F3F4FE05025A}"/>
              </a:ext>
            </a:extLst>
          </p:cNvPr>
          <p:cNvSpPr txBox="1"/>
          <p:nvPr/>
        </p:nvSpPr>
        <p:spPr>
          <a:xfrm>
            <a:off x="3731089" y="142467"/>
            <a:ext cx="4729821" cy="461665"/>
          </a:xfrm>
          <a:prstGeom prst="rect">
            <a:avLst/>
          </a:prstGeom>
          <a:noFill/>
        </p:spPr>
        <p:txBody>
          <a:bodyPr wrap="none" rtlCol="0">
            <a:spAutoFit/>
          </a:bodyPr>
          <a:lstStyle/>
          <a:p>
            <a:r>
              <a:rPr lang="en-GB" sz="2400" b="1" dirty="0"/>
              <a:t>Look at the alignments using IGV</a:t>
            </a:r>
          </a:p>
        </p:txBody>
      </p:sp>
      <p:pic>
        <p:nvPicPr>
          <p:cNvPr id="3" name="Immagine 6">
            <a:extLst>
              <a:ext uri="{FF2B5EF4-FFF2-40B4-BE49-F238E27FC236}">
                <a16:creationId xmlns:a16="http://schemas.microsoft.com/office/drawing/2014/main" id="{DC4462E0-FA0D-A070-B3B8-05E35A999052}"/>
              </a:ext>
            </a:extLst>
          </p:cNvPr>
          <p:cNvPicPr>
            <a:picLocks noChangeAspect="1"/>
          </p:cNvPicPr>
          <p:nvPr/>
        </p:nvPicPr>
        <p:blipFill>
          <a:blip r:embed="rId2"/>
          <a:stretch>
            <a:fillRect/>
          </a:stretch>
        </p:blipFill>
        <p:spPr>
          <a:xfrm>
            <a:off x="203097" y="1165433"/>
            <a:ext cx="11901843" cy="4544487"/>
          </a:xfrm>
          <a:prstGeom prst="rect">
            <a:avLst/>
          </a:prstGeom>
        </p:spPr>
      </p:pic>
    </p:spTree>
    <p:extLst>
      <p:ext uri="{BB962C8B-B14F-4D97-AF65-F5344CB8AC3E}">
        <p14:creationId xmlns:p14="http://schemas.microsoft.com/office/powerpoint/2010/main" val="154193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91AF3-7334-9DFD-DD08-74D1B09F01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5BF650-F400-0E33-5141-7F3595261B54}"/>
              </a:ext>
            </a:extLst>
          </p:cNvPr>
          <p:cNvSpPr txBox="1"/>
          <p:nvPr/>
        </p:nvSpPr>
        <p:spPr>
          <a:xfrm>
            <a:off x="4449940" y="172947"/>
            <a:ext cx="3292120" cy="461665"/>
          </a:xfrm>
          <a:prstGeom prst="rect">
            <a:avLst/>
          </a:prstGeom>
          <a:noFill/>
        </p:spPr>
        <p:txBody>
          <a:bodyPr wrap="none" rtlCol="0">
            <a:spAutoFit/>
          </a:bodyPr>
          <a:lstStyle/>
          <a:p>
            <a:r>
              <a:rPr lang="en-GB" sz="2400" b="1" dirty="0"/>
              <a:t>Binning using </a:t>
            </a:r>
            <a:r>
              <a:rPr lang="en-GB" sz="2400" b="1" dirty="0" err="1"/>
              <a:t>metabat</a:t>
            </a:r>
            <a:endParaRPr lang="en-GB" sz="2400" b="1" dirty="0"/>
          </a:p>
        </p:txBody>
      </p:sp>
      <p:sp>
        <p:nvSpPr>
          <p:cNvPr id="3" name="TextBox 2">
            <a:extLst>
              <a:ext uri="{FF2B5EF4-FFF2-40B4-BE49-F238E27FC236}">
                <a16:creationId xmlns:a16="http://schemas.microsoft.com/office/drawing/2014/main" id="{19CF8139-FD63-30F0-580B-EC08D7C5E130}"/>
              </a:ext>
            </a:extLst>
          </p:cNvPr>
          <p:cNvSpPr txBox="1"/>
          <p:nvPr/>
        </p:nvSpPr>
        <p:spPr>
          <a:xfrm>
            <a:off x="293451" y="1350352"/>
            <a:ext cx="11605098" cy="2308324"/>
          </a:xfrm>
          <a:prstGeom prst="rect">
            <a:avLst/>
          </a:prstGeom>
          <a:noFill/>
        </p:spPr>
        <p:txBody>
          <a:bodyPr wrap="square">
            <a:spAutoFit/>
          </a:bodyPr>
          <a:lstStyle/>
          <a:p>
            <a:r>
              <a:rPr lang="en-GB" dirty="0"/>
              <a:t>Binning means to group contigs on the basis of their composition and/or coverage. The software </a:t>
            </a:r>
            <a:r>
              <a:rPr lang="en-GB" dirty="0" err="1"/>
              <a:t>metabat</a:t>
            </a:r>
            <a:r>
              <a:rPr lang="en-GB" dirty="0"/>
              <a:t> can be run in its “naïve” form or with the wrapper runMetaBat.sh (included in the metagenomics </a:t>
            </a:r>
            <a:r>
              <a:rPr lang="en-GB" dirty="0" err="1"/>
              <a:t>conda</a:t>
            </a:r>
            <a:r>
              <a:rPr lang="en-GB" dirty="0"/>
              <a:t> environment).</a:t>
            </a:r>
          </a:p>
          <a:p>
            <a:endParaRPr lang="en-GB" dirty="0"/>
          </a:p>
          <a:p>
            <a:endParaRPr lang="en-GB" dirty="0"/>
          </a:p>
          <a:p>
            <a:r>
              <a:rPr lang="en-GB" dirty="0"/>
              <a:t>$ </a:t>
            </a:r>
            <a:r>
              <a:rPr lang="en-GB" i="1" dirty="0"/>
              <a:t>runMetaBat.sh    -m 1500    -s 10000     /PATH/TO/</a:t>
            </a:r>
            <a:r>
              <a:rPr lang="en-GB" i="1" dirty="0" err="1"/>
              <a:t>final.contigs.fa</a:t>
            </a:r>
            <a:r>
              <a:rPr lang="en-GB" i="1" dirty="0"/>
              <a:t>      Sample1.bam      Sample2.bam      Sample3.bam</a:t>
            </a:r>
          </a:p>
          <a:p>
            <a:endParaRPr lang="en-GB" dirty="0"/>
          </a:p>
          <a:p>
            <a:endParaRPr lang="en-GB" dirty="0"/>
          </a:p>
          <a:p>
            <a:r>
              <a:rPr lang="en-GB" dirty="0"/>
              <a:t>Take a look to the bins with assembly stats to get an idea of their size, N50 etc.</a:t>
            </a:r>
          </a:p>
        </p:txBody>
      </p:sp>
    </p:spTree>
    <p:extLst>
      <p:ext uri="{BB962C8B-B14F-4D97-AF65-F5344CB8AC3E}">
        <p14:creationId xmlns:p14="http://schemas.microsoft.com/office/powerpoint/2010/main" val="3863443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6B6F8-FDE5-44AB-D8B7-4654FDEF23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EA71EF-E1C7-9F1C-6121-C0C1B392A56C}"/>
              </a:ext>
            </a:extLst>
          </p:cNvPr>
          <p:cNvSpPr txBox="1"/>
          <p:nvPr/>
        </p:nvSpPr>
        <p:spPr>
          <a:xfrm>
            <a:off x="2774545" y="114581"/>
            <a:ext cx="6642909" cy="461665"/>
          </a:xfrm>
          <a:prstGeom prst="rect">
            <a:avLst/>
          </a:prstGeom>
          <a:noFill/>
        </p:spPr>
        <p:txBody>
          <a:bodyPr wrap="none" rtlCol="0">
            <a:spAutoFit/>
          </a:bodyPr>
          <a:lstStyle/>
          <a:p>
            <a:r>
              <a:rPr lang="en-GB" sz="2400" b="1" dirty="0"/>
              <a:t>Evaluate genome completeness using </a:t>
            </a:r>
            <a:r>
              <a:rPr lang="en-GB" sz="2400" b="1" dirty="0" err="1"/>
              <a:t>checkM</a:t>
            </a:r>
            <a:endParaRPr lang="en-GB" sz="2400" b="1" dirty="0"/>
          </a:p>
        </p:txBody>
      </p:sp>
      <p:pic>
        <p:nvPicPr>
          <p:cNvPr id="3" name="Immagine 2">
            <a:extLst>
              <a:ext uri="{FF2B5EF4-FFF2-40B4-BE49-F238E27FC236}">
                <a16:creationId xmlns:a16="http://schemas.microsoft.com/office/drawing/2014/main" id="{75DB11E0-5737-C20E-7BFA-76D3DDF64E2D}"/>
              </a:ext>
            </a:extLst>
          </p:cNvPr>
          <p:cNvPicPr>
            <a:picLocks noChangeAspect="1"/>
          </p:cNvPicPr>
          <p:nvPr/>
        </p:nvPicPr>
        <p:blipFill>
          <a:blip r:embed="rId2"/>
          <a:stretch>
            <a:fillRect/>
          </a:stretch>
        </p:blipFill>
        <p:spPr>
          <a:xfrm>
            <a:off x="7135255" y="1061597"/>
            <a:ext cx="4970119" cy="1752723"/>
          </a:xfrm>
          <a:prstGeom prst="rect">
            <a:avLst/>
          </a:prstGeom>
        </p:spPr>
      </p:pic>
      <p:sp>
        <p:nvSpPr>
          <p:cNvPr id="4" name="Sottotitolo 11">
            <a:extLst>
              <a:ext uri="{FF2B5EF4-FFF2-40B4-BE49-F238E27FC236}">
                <a16:creationId xmlns:a16="http://schemas.microsoft.com/office/drawing/2014/main" id="{D0F47547-92B2-7A1E-C4BE-6F1C48058389}"/>
              </a:ext>
            </a:extLst>
          </p:cNvPr>
          <p:cNvSpPr>
            <a:spLocks noGrp="1"/>
          </p:cNvSpPr>
          <p:nvPr>
            <p:ph type="subTitle" idx="1"/>
          </p:nvPr>
        </p:nvSpPr>
        <p:spPr>
          <a:xfrm>
            <a:off x="272099" y="1214482"/>
            <a:ext cx="6426800" cy="1599838"/>
          </a:xfrm>
        </p:spPr>
        <p:txBody>
          <a:bodyPr>
            <a:noAutofit/>
          </a:bodyPr>
          <a:lstStyle/>
          <a:p>
            <a:pPr marL="457200" indent="-457200" algn="just">
              <a:buFont typeface="Arial" panose="020B0604020202020204" pitchFamily="34" charset="0"/>
              <a:buChar char="•"/>
            </a:pPr>
            <a:r>
              <a:rPr lang="en-US" sz="2000" dirty="0"/>
              <a:t>Website: </a:t>
            </a:r>
            <a:r>
              <a:rPr lang="en-US" sz="2000" dirty="0">
                <a:hlinkClick r:id="rId3"/>
              </a:rPr>
              <a:t>https://ecogenomics.github.io/CheckM/</a:t>
            </a:r>
            <a:endParaRPr lang="en-US" sz="2000" dirty="0"/>
          </a:p>
          <a:p>
            <a:pPr algn="just"/>
            <a:endParaRPr lang="en-US" sz="2000" dirty="0"/>
          </a:p>
          <a:p>
            <a:pPr marL="457200" indent="-457200" algn="just">
              <a:buFont typeface="Arial" panose="020B0604020202020204" pitchFamily="34" charset="0"/>
              <a:buChar char="•"/>
            </a:pPr>
            <a:r>
              <a:rPr lang="it-IT" sz="2000" dirty="0"/>
              <a:t>Deposited genomes must reflect specific criteria of completion.</a:t>
            </a:r>
            <a:endParaRPr lang="en-US" sz="1800" i="1" dirty="0">
              <a:solidFill>
                <a:srgbClr val="00B050"/>
              </a:solidFill>
            </a:endParaRPr>
          </a:p>
        </p:txBody>
      </p:sp>
      <p:pic>
        <p:nvPicPr>
          <p:cNvPr id="5" name="Immagine 2">
            <a:extLst>
              <a:ext uri="{FF2B5EF4-FFF2-40B4-BE49-F238E27FC236}">
                <a16:creationId xmlns:a16="http://schemas.microsoft.com/office/drawing/2014/main" id="{2CCBDCD2-DCA2-A678-B2B1-4CA6E2D49023}"/>
              </a:ext>
            </a:extLst>
          </p:cNvPr>
          <p:cNvPicPr>
            <a:picLocks noChangeAspect="1"/>
          </p:cNvPicPr>
          <p:nvPr/>
        </p:nvPicPr>
        <p:blipFill>
          <a:blip r:embed="rId4"/>
          <a:stretch>
            <a:fillRect/>
          </a:stretch>
        </p:blipFill>
        <p:spPr>
          <a:xfrm>
            <a:off x="7296929" y="3429000"/>
            <a:ext cx="4808445" cy="2767651"/>
          </a:xfrm>
          <a:prstGeom prst="rect">
            <a:avLst/>
          </a:prstGeom>
        </p:spPr>
      </p:pic>
      <p:pic>
        <p:nvPicPr>
          <p:cNvPr id="6" name="Immagine 4">
            <a:extLst>
              <a:ext uri="{FF2B5EF4-FFF2-40B4-BE49-F238E27FC236}">
                <a16:creationId xmlns:a16="http://schemas.microsoft.com/office/drawing/2014/main" id="{916B5781-1B51-1DB5-4922-9CE41E495A6C}"/>
              </a:ext>
            </a:extLst>
          </p:cNvPr>
          <p:cNvPicPr>
            <a:picLocks noChangeAspect="1"/>
          </p:cNvPicPr>
          <p:nvPr/>
        </p:nvPicPr>
        <p:blipFill>
          <a:blip r:embed="rId5"/>
          <a:stretch>
            <a:fillRect/>
          </a:stretch>
        </p:blipFill>
        <p:spPr>
          <a:xfrm>
            <a:off x="0" y="3686235"/>
            <a:ext cx="6970998" cy="2514237"/>
          </a:xfrm>
          <a:prstGeom prst="rect">
            <a:avLst/>
          </a:prstGeom>
        </p:spPr>
      </p:pic>
    </p:spTree>
    <p:extLst>
      <p:ext uri="{BB962C8B-B14F-4D97-AF65-F5344CB8AC3E}">
        <p14:creationId xmlns:p14="http://schemas.microsoft.com/office/powerpoint/2010/main" val="300320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AB8E5-F44E-4F66-33A0-3EFB7302C1B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9C244D-0153-0284-5634-20C97267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978" y="805624"/>
            <a:ext cx="5116022" cy="577537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6">
            <a:extLst>
              <a:ext uri="{FF2B5EF4-FFF2-40B4-BE49-F238E27FC236}">
                <a16:creationId xmlns:a16="http://schemas.microsoft.com/office/drawing/2014/main" id="{270DAEFB-C879-9738-0532-78C69E910AB2}"/>
              </a:ext>
            </a:extLst>
          </p:cNvPr>
          <p:cNvSpPr/>
          <p:nvPr/>
        </p:nvSpPr>
        <p:spPr>
          <a:xfrm>
            <a:off x="10464708" y="6581001"/>
            <a:ext cx="2390890"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Source: (merenlab.org)</a:t>
            </a:r>
          </a:p>
        </p:txBody>
      </p:sp>
      <p:pic>
        <p:nvPicPr>
          <p:cNvPr id="6" name="Picture 5">
            <a:extLst>
              <a:ext uri="{FF2B5EF4-FFF2-40B4-BE49-F238E27FC236}">
                <a16:creationId xmlns:a16="http://schemas.microsoft.com/office/drawing/2014/main" id="{82914012-7E56-3AE9-15DD-782F1F5F2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88" y="1413363"/>
            <a:ext cx="6525611" cy="364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6EF2152-094A-8255-9266-A57621412610}"/>
              </a:ext>
            </a:extLst>
          </p:cNvPr>
          <p:cNvSpPr txBox="1"/>
          <p:nvPr/>
        </p:nvSpPr>
        <p:spPr>
          <a:xfrm>
            <a:off x="2311790" y="66960"/>
            <a:ext cx="7568419" cy="461665"/>
          </a:xfrm>
          <a:prstGeom prst="rect">
            <a:avLst/>
          </a:prstGeom>
          <a:noFill/>
        </p:spPr>
        <p:txBody>
          <a:bodyPr wrap="none" rtlCol="0">
            <a:spAutoFit/>
          </a:bodyPr>
          <a:lstStyle/>
          <a:p>
            <a:r>
              <a:rPr lang="en-GB" sz="2400" b="1" dirty="0"/>
              <a:t>Completion and Redundancy in the public databases</a:t>
            </a:r>
          </a:p>
        </p:txBody>
      </p:sp>
      <p:sp>
        <p:nvSpPr>
          <p:cNvPr id="9" name="TextBox 8">
            <a:extLst>
              <a:ext uri="{FF2B5EF4-FFF2-40B4-BE49-F238E27FC236}">
                <a16:creationId xmlns:a16="http://schemas.microsoft.com/office/drawing/2014/main" id="{4AC867DF-5ED2-6F9F-CC32-D2502E529AF5}"/>
              </a:ext>
            </a:extLst>
          </p:cNvPr>
          <p:cNvSpPr txBox="1"/>
          <p:nvPr/>
        </p:nvSpPr>
        <p:spPr>
          <a:xfrm>
            <a:off x="249017" y="5444637"/>
            <a:ext cx="6429982" cy="369332"/>
          </a:xfrm>
          <a:prstGeom prst="rect">
            <a:avLst/>
          </a:prstGeom>
          <a:noFill/>
        </p:spPr>
        <p:txBody>
          <a:bodyPr wrap="square">
            <a:spAutoFit/>
          </a:bodyPr>
          <a:lstStyle/>
          <a:p>
            <a:r>
              <a:rPr lang="en-GB" dirty="0"/>
              <a:t>Data derived from over 4000 deposited genomes (in 2016)</a:t>
            </a:r>
          </a:p>
        </p:txBody>
      </p:sp>
    </p:spTree>
    <p:extLst>
      <p:ext uri="{BB962C8B-B14F-4D97-AF65-F5344CB8AC3E}">
        <p14:creationId xmlns:p14="http://schemas.microsoft.com/office/powerpoint/2010/main" val="167215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939A7-C8E5-BE33-338C-F8C9C775EB0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E6FCE64-7B0F-2F67-8ECA-ACC4D28E15FB}"/>
              </a:ext>
            </a:extLst>
          </p:cNvPr>
          <p:cNvSpPr txBox="1"/>
          <p:nvPr/>
        </p:nvSpPr>
        <p:spPr>
          <a:xfrm>
            <a:off x="1845253" y="143764"/>
            <a:ext cx="8501494" cy="461665"/>
          </a:xfrm>
          <a:prstGeom prst="rect">
            <a:avLst/>
          </a:prstGeom>
          <a:noFill/>
        </p:spPr>
        <p:txBody>
          <a:bodyPr wrap="none" rtlCol="0">
            <a:spAutoFit/>
          </a:bodyPr>
          <a:lstStyle/>
          <a:p>
            <a:r>
              <a:rPr lang="en-GB" sz="2400" b="1" dirty="0"/>
              <a:t>Evaluate genome completion and redundancy using </a:t>
            </a:r>
            <a:r>
              <a:rPr lang="en-GB" sz="2400" b="1" dirty="0" err="1"/>
              <a:t>checkM</a:t>
            </a:r>
            <a:endParaRPr lang="en-GB" sz="2400" b="1" dirty="0"/>
          </a:p>
        </p:txBody>
      </p:sp>
      <p:sp>
        <p:nvSpPr>
          <p:cNvPr id="7" name="TextBox 6">
            <a:extLst>
              <a:ext uri="{FF2B5EF4-FFF2-40B4-BE49-F238E27FC236}">
                <a16:creationId xmlns:a16="http://schemas.microsoft.com/office/drawing/2014/main" id="{77FCCD81-7FA4-9F68-D795-C57BAC887D3F}"/>
              </a:ext>
            </a:extLst>
          </p:cNvPr>
          <p:cNvSpPr txBox="1"/>
          <p:nvPr/>
        </p:nvSpPr>
        <p:spPr>
          <a:xfrm>
            <a:off x="896626" y="1707205"/>
            <a:ext cx="10398748" cy="2862322"/>
          </a:xfrm>
          <a:prstGeom prst="rect">
            <a:avLst/>
          </a:prstGeom>
          <a:noFill/>
        </p:spPr>
        <p:txBody>
          <a:bodyPr wrap="square" rtlCol="0">
            <a:spAutoFit/>
          </a:bodyPr>
          <a:lstStyle/>
          <a:p>
            <a:r>
              <a:rPr lang="en-GB" dirty="0"/>
              <a:t>CheckM2 uses machine-learning models to estimate genome completeness and contamination without relying solely on fixed lineage marker sets. </a:t>
            </a:r>
            <a:r>
              <a:rPr lang="en-GB"/>
              <a:t>However, </a:t>
            </a:r>
            <a:r>
              <a:rPr lang="en-GB" dirty="0"/>
              <a:t>before running the checkm2 predict command, it is important to download the diamond database.</a:t>
            </a:r>
          </a:p>
          <a:p>
            <a:endParaRPr lang="en-US" i="1" dirty="0"/>
          </a:p>
          <a:p>
            <a:r>
              <a:rPr lang="en-US" i="1" dirty="0"/>
              <a:t>	$ checkm2 database –download</a:t>
            </a:r>
          </a:p>
          <a:p>
            <a:endParaRPr lang="en-US" i="1" dirty="0"/>
          </a:p>
          <a:p>
            <a:r>
              <a:rPr lang="en-US" i="1" dirty="0"/>
              <a:t>	$ </a:t>
            </a:r>
            <a:r>
              <a:rPr lang="en-GB" i="1" dirty="0"/>
              <a:t>checkm2 predict -x fa --input bin.*.fa --output-directory </a:t>
            </a:r>
            <a:r>
              <a:rPr lang="en-GB" i="1" dirty="0" err="1"/>
              <a:t>checkm_out</a:t>
            </a:r>
            <a:endParaRPr lang="en-US" i="1" dirty="0"/>
          </a:p>
          <a:p>
            <a:endParaRPr lang="en-GB" dirty="0"/>
          </a:p>
          <a:p>
            <a:endParaRPr lang="en-GB" dirty="0"/>
          </a:p>
          <a:p>
            <a:r>
              <a:rPr lang="en-GB" dirty="0"/>
              <a:t>Look at the output files for each genomic bin to identify the completion and redundancy. </a:t>
            </a:r>
          </a:p>
        </p:txBody>
      </p:sp>
    </p:spTree>
    <p:extLst>
      <p:ext uri="{BB962C8B-B14F-4D97-AF65-F5344CB8AC3E}">
        <p14:creationId xmlns:p14="http://schemas.microsoft.com/office/powerpoint/2010/main" val="2462201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2878-12A7-DD2B-BA32-8554288EEA42}"/>
            </a:ext>
          </a:extLst>
        </p:cNvPr>
        <p:cNvGrpSpPr/>
        <p:nvPr/>
      </p:nvGrpSpPr>
      <p:grpSpPr>
        <a:xfrm>
          <a:off x="0" y="0"/>
          <a:ext cx="0" cy="0"/>
          <a:chOff x="0" y="0"/>
          <a:chExt cx="0" cy="0"/>
        </a:xfrm>
      </p:grpSpPr>
    </p:spTree>
    <p:extLst>
      <p:ext uri="{BB962C8B-B14F-4D97-AF65-F5344CB8AC3E}">
        <p14:creationId xmlns:p14="http://schemas.microsoft.com/office/powerpoint/2010/main" val="67544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A8CE1-B8BF-C884-B206-F88FE68915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E2421C7-CA02-D188-30D4-596313F531F3}"/>
              </a:ext>
            </a:extLst>
          </p:cNvPr>
          <p:cNvSpPr txBox="1"/>
          <p:nvPr/>
        </p:nvSpPr>
        <p:spPr>
          <a:xfrm>
            <a:off x="4001358" y="87549"/>
            <a:ext cx="3800720" cy="461665"/>
          </a:xfrm>
          <a:prstGeom prst="rect">
            <a:avLst/>
          </a:prstGeom>
          <a:noFill/>
        </p:spPr>
        <p:txBody>
          <a:bodyPr wrap="none" rtlCol="0">
            <a:spAutoFit/>
          </a:bodyPr>
          <a:lstStyle/>
          <a:p>
            <a:r>
              <a:rPr lang="en-GB" sz="2400" b="1" dirty="0"/>
              <a:t>Checking data with </a:t>
            </a:r>
            <a:r>
              <a:rPr lang="en-GB" sz="2400" b="1" dirty="0" err="1"/>
              <a:t>fastqc</a:t>
            </a:r>
            <a:endParaRPr lang="en-GB" sz="2400" b="1" dirty="0"/>
          </a:p>
        </p:txBody>
      </p:sp>
      <p:pic>
        <p:nvPicPr>
          <p:cNvPr id="2" name="Immagine 5">
            <a:extLst>
              <a:ext uri="{FF2B5EF4-FFF2-40B4-BE49-F238E27FC236}">
                <a16:creationId xmlns:a16="http://schemas.microsoft.com/office/drawing/2014/main" id="{C5ABCE9B-3D54-9FB4-BB62-A9CFCA611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182" y="825572"/>
            <a:ext cx="2860915" cy="2095921"/>
          </a:xfrm>
          <a:prstGeom prst="rect">
            <a:avLst/>
          </a:prstGeom>
        </p:spPr>
      </p:pic>
      <p:pic>
        <p:nvPicPr>
          <p:cNvPr id="3" name="Picture 2" descr="A screen shot of a graph&#10;&#10;Description automatically generated">
            <a:extLst>
              <a:ext uri="{FF2B5EF4-FFF2-40B4-BE49-F238E27FC236}">
                <a16:creationId xmlns:a16="http://schemas.microsoft.com/office/drawing/2014/main" id="{E76373F1-B58A-995B-C08A-8B511600D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659" y="825572"/>
            <a:ext cx="2794564" cy="2095921"/>
          </a:xfrm>
          <a:prstGeom prst="rect">
            <a:avLst/>
          </a:prstGeom>
        </p:spPr>
      </p:pic>
      <p:sp>
        <p:nvSpPr>
          <p:cNvPr id="7" name="TextBox 6">
            <a:extLst>
              <a:ext uri="{FF2B5EF4-FFF2-40B4-BE49-F238E27FC236}">
                <a16:creationId xmlns:a16="http://schemas.microsoft.com/office/drawing/2014/main" id="{DC065BA8-706B-31D4-94A6-2786FE8477D1}"/>
              </a:ext>
            </a:extLst>
          </p:cNvPr>
          <p:cNvSpPr txBox="1"/>
          <p:nvPr/>
        </p:nvSpPr>
        <p:spPr>
          <a:xfrm>
            <a:off x="5901718" y="534061"/>
            <a:ext cx="2410266" cy="369332"/>
          </a:xfrm>
          <a:prstGeom prst="rect">
            <a:avLst/>
          </a:prstGeom>
          <a:noFill/>
        </p:spPr>
        <p:txBody>
          <a:bodyPr wrap="square">
            <a:spAutoFit/>
          </a:bodyPr>
          <a:lstStyle/>
          <a:p>
            <a:r>
              <a:rPr lang="en-GB" dirty="0"/>
              <a:t>Before pre-processing</a:t>
            </a:r>
          </a:p>
        </p:txBody>
      </p:sp>
      <p:sp>
        <p:nvSpPr>
          <p:cNvPr id="8" name="TextBox 7">
            <a:extLst>
              <a:ext uri="{FF2B5EF4-FFF2-40B4-BE49-F238E27FC236}">
                <a16:creationId xmlns:a16="http://schemas.microsoft.com/office/drawing/2014/main" id="{08317D59-69B9-F448-A0FF-11CF41E77A51}"/>
              </a:ext>
            </a:extLst>
          </p:cNvPr>
          <p:cNvSpPr txBox="1"/>
          <p:nvPr/>
        </p:nvSpPr>
        <p:spPr>
          <a:xfrm>
            <a:off x="9359209" y="534061"/>
            <a:ext cx="2410266" cy="369332"/>
          </a:xfrm>
          <a:prstGeom prst="rect">
            <a:avLst/>
          </a:prstGeom>
          <a:noFill/>
        </p:spPr>
        <p:txBody>
          <a:bodyPr wrap="square">
            <a:spAutoFit/>
          </a:bodyPr>
          <a:lstStyle/>
          <a:p>
            <a:r>
              <a:rPr lang="en-GB" dirty="0"/>
              <a:t>After pre-processing</a:t>
            </a:r>
          </a:p>
        </p:txBody>
      </p:sp>
      <p:sp>
        <p:nvSpPr>
          <p:cNvPr id="10" name="TextBox 9">
            <a:extLst>
              <a:ext uri="{FF2B5EF4-FFF2-40B4-BE49-F238E27FC236}">
                <a16:creationId xmlns:a16="http://schemas.microsoft.com/office/drawing/2014/main" id="{5EFED398-5BA5-A4D9-7B53-C15E203ECC17}"/>
              </a:ext>
            </a:extLst>
          </p:cNvPr>
          <p:cNvSpPr txBox="1"/>
          <p:nvPr/>
        </p:nvSpPr>
        <p:spPr>
          <a:xfrm>
            <a:off x="185221" y="1728340"/>
            <a:ext cx="4804354" cy="3139321"/>
          </a:xfrm>
          <a:prstGeom prst="rect">
            <a:avLst/>
          </a:prstGeom>
          <a:noFill/>
        </p:spPr>
        <p:txBody>
          <a:bodyPr wrap="square">
            <a:spAutoFit/>
          </a:bodyPr>
          <a:lstStyle/>
          <a:p>
            <a:pPr marL="285750" indent="-285750">
              <a:buFont typeface="Arial" panose="020B0604020202020204" pitchFamily="34" charset="0"/>
              <a:buChar char="•"/>
            </a:pPr>
            <a:r>
              <a:rPr lang="en-GB" sz="1800" dirty="0" err="1"/>
              <a:t>FastQC</a:t>
            </a:r>
            <a:r>
              <a:rPr lang="en-GB" sz="1800" dirty="0"/>
              <a:t>: a </a:t>
            </a:r>
            <a:r>
              <a:rPr lang="en-GB" dirty="0"/>
              <a:t>j</a:t>
            </a:r>
            <a:r>
              <a:rPr lang="en-GB" sz="1800" dirty="0"/>
              <a:t>ava-based program to check the quality of .</a:t>
            </a:r>
            <a:r>
              <a:rPr lang="en-GB" sz="1800" dirty="0" err="1"/>
              <a:t>fastq</a:t>
            </a:r>
            <a:r>
              <a:rPr lang="en-GB" sz="1800" dirty="0"/>
              <a:t> data;</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It provides summary and metrics that can be used to identify issues;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Simple, straightforward and user-friendly, with a nice point-and-click GUI</a:t>
            </a:r>
            <a:r>
              <a:rPr lang="en-GB" dirty="0"/>
              <a:t>;</a:t>
            </a:r>
            <a:endParaRPr lang="en-GB" sz="18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1800" dirty="0"/>
              <a:t>Multiple </a:t>
            </a:r>
            <a:r>
              <a:rPr lang="en-GB" sz="1800" dirty="0" err="1"/>
              <a:t>fastQC</a:t>
            </a:r>
            <a:r>
              <a:rPr lang="en-GB" sz="1800" dirty="0"/>
              <a:t> reports can be simultaneously visualized using </a:t>
            </a:r>
            <a:r>
              <a:rPr lang="en-GB" sz="1800" dirty="0" err="1"/>
              <a:t>multiQC</a:t>
            </a:r>
            <a:r>
              <a:rPr lang="en-GB" sz="1800" dirty="0"/>
              <a:t>.</a:t>
            </a:r>
          </a:p>
        </p:txBody>
      </p:sp>
      <p:pic>
        <p:nvPicPr>
          <p:cNvPr id="11" name="Picture 6" descr="Immagine che contiene testo&#10;&#10;Descrizione generata con affidabilità elevata">
            <a:extLst>
              <a:ext uri="{FF2B5EF4-FFF2-40B4-BE49-F238E27FC236}">
                <a16:creationId xmlns:a16="http://schemas.microsoft.com/office/drawing/2014/main" id="{6B2C3FB0-7850-BED5-D120-C52534D20C2A}"/>
              </a:ext>
            </a:extLst>
          </p:cNvPr>
          <p:cNvPicPr>
            <a:picLocks noChangeAspect="1"/>
          </p:cNvPicPr>
          <p:nvPr/>
        </p:nvPicPr>
        <p:blipFill>
          <a:blip r:embed="rId5"/>
          <a:stretch>
            <a:fillRect/>
          </a:stretch>
        </p:blipFill>
        <p:spPr>
          <a:xfrm>
            <a:off x="9115794" y="2951018"/>
            <a:ext cx="2890985" cy="2185187"/>
          </a:xfrm>
          <a:prstGeom prst="rect">
            <a:avLst/>
          </a:prstGeom>
        </p:spPr>
      </p:pic>
      <p:pic>
        <p:nvPicPr>
          <p:cNvPr id="12" name="Picture 4">
            <a:extLst>
              <a:ext uri="{FF2B5EF4-FFF2-40B4-BE49-F238E27FC236}">
                <a16:creationId xmlns:a16="http://schemas.microsoft.com/office/drawing/2014/main" id="{40C6C8F3-0A10-030E-31D4-DE477EE7E156}"/>
              </a:ext>
            </a:extLst>
          </p:cNvPr>
          <p:cNvPicPr>
            <a:picLocks noChangeAspect="1"/>
          </p:cNvPicPr>
          <p:nvPr/>
        </p:nvPicPr>
        <p:blipFill>
          <a:blip r:embed="rId6"/>
          <a:stretch>
            <a:fillRect/>
          </a:stretch>
        </p:blipFill>
        <p:spPr>
          <a:xfrm>
            <a:off x="5725947" y="2951018"/>
            <a:ext cx="2924885" cy="2185187"/>
          </a:xfrm>
          <a:prstGeom prst="rect">
            <a:avLst/>
          </a:prstGeom>
        </p:spPr>
      </p:pic>
      <p:pic>
        <p:nvPicPr>
          <p:cNvPr id="16" name="Picture 15">
            <a:extLst>
              <a:ext uri="{FF2B5EF4-FFF2-40B4-BE49-F238E27FC236}">
                <a16:creationId xmlns:a16="http://schemas.microsoft.com/office/drawing/2014/main" id="{45E26626-4D4C-46EF-8DB8-8C4010025788}"/>
              </a:ext>
            </a:extLst>
          </p:cNvPr>
          <p:cNvPicPr>
            <a:picLocks noChangeAspect="1"/>
          </p:cNvPicPr>
          <p:nvPr/>
        </p:nvPicPr>
        <p:blipFill>
          <a:blip r:embed="rId7"/>
          <a:stretch>
            <a:fillRect/>
          </a:stretch>
        </p:blipFill>
        <p:spPr>
          <a:xfrm>
            <a:off x="5561647" y="5380675"/>
            <a:ext cx="6523349" cy="1303506"/>
          </a:xfrm>
          <a:prstGeom prst="rect">
            <a:avLst/>
          </a:prstGeom>
        </p:spPr>
      </p:pic>
      <p:pic>
        <p:nvPicPr>
          <p:cNvPr id="17" name="Picture 16">
            <a:extLst>
              <a:ext uri="{FF2B5EF4-FFF2-40B4-BE49-F238E27FC236}">
                <a16:creationId xmlns:a16="http://schemas.microsoft.com/office/drawing/2014/main" id="{30B3A71C-C657-B383-5F49-CC4F152F48CE}"/>
              </a:ext>
            </a:extLst>
          </p:cNvPr>
          <p:cNvPicPr>
            <a:picLocks noChangeAspect="1"/>
          </p:cNvPicPr>
          <p:nvPr/>
        </p:nvPicPr>
        <p:blipFill>
          <a:blip r:embed="rId8"/>
          <a:stretch>
            <a:fillRect/>
          </a:stretch>
        </p:blipFill>
        <p:spPr>
          <a:xfrm>
            <a:off x="107004" y="5337571"/>
            <a:ext cx="4837006" cy="1432880"/>
          </a:xfrm>
          <a:prstGeom prst="rect">
            <a:avLst/>
          </a:prstGeom>
        </p:spPr>
      </p:pic>
      <p:pic>
        <p:nvPicPr>
          <p:cNvPr id="19" name="Picture 18">
            <a:extLst>
              <a:ext uri="{FF2B5EF4-FFF2-40B4-BE49-F238E27FC236}">
                <a16:creationId xmlns:a16="http://schemas.microsoft.com/office/drawing/2014/main" id="{612A95B5-2CC9-2B12-439F-C57870C00BEE}"/>
              </a:ext>
            </a:extLst>
          </p:cNvPr>
          <p:cNvPicPr>
            <a:picLocks noChangeAspect="1"/>
          </p:cNvPicPr>
          <p:nvPr/>
        </p:nvPicPr>
        <p:blipFill>
          <a:blip r:embed="rId9"/>
          <a:stretch>
            <a:fillRect/>
          </a:stretch>
        </p:blipFill>
        <p:spPr>
          <a:xfrm>
            <a:off x="1600477" y="220810"/>
            <a:ext cx="1035219" cy="1037621"/>
          </a:xfrm>
          <a:prstGeom prst="rect">
            <a:avLst/>
          </a:prstGeom>
        </p:spPr>
      </p:pic>
    </p:spTree>
    <p:extLst>
      <p:ext uri="{BB962C8B-B14F-4D97-AF65-F5344CB8AC3E}">
        <p14:creationId xmlns:p14="http://schemas.microsoft.com/office/powerpoint/2010/main" val="196793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C8BE-50CA-C62B-41CE-3C511FF536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A9F2EF-C1E3-C25B-37CE-B58E25ED854C}"/>
              </a:ext>
            </a:extLst>
          </p:cNvPr>
          <p:cNvSpPr txBox="1"/>
          <p:nvPr/>
        </p:nvSpPr>
        <p:spPr>
          <a:xfrm>
            <a:off x="4189282" y="126018"/>
            <a:ext cx="3233065" cy="461665"/>
          </a:xfrm>
          <a:prstGeom prst="rect">
            <a:avLst/>
          </a:prstGeom>
          <a:noFill/>
        </p:spPr>
        <p:txBody>
          <a:bodyPr wrap="none" rtlCol="0">
            <a:spAutoFit/>
          </a:bodyPr>
          <a:lstStyle/>
          <a:p>
            <a:r>
              <a:rPr lang="en-GB" sz="2400" b="1" dirty="0"/>
              <a:t>Reads pre-processing</a:t>
            </a:r>
          </a:p>
        </p:txBody>
      </p:sp>
      <p:pic>
        <p:nvPicPr>
          <p:cNvPr id="6" name="Google Shape;120;g2a572b5d7a6_0_0">
            <a:extLst>
              <a:ext uri="{FF2B5EF4-FFF2-40B4-BE49-F238E27FC236}">
                <a16:creationId xmlns:a16="http://schemas.microsoft.com/office/drawing/2014/main" id="{F97F5DA9-21DB-75A0-D720-48D8DE0A6101}"/>
              </a:ext>
            </a:extLst>
          </p:cNvPr>
          <p:cNvPicPr preferRelativeResize="0"/>
          <p:nvPr/>
        </p:nvPicPr>
        <p:blipFill rotWithShape="1">
          <a:blip r:embed="rId2">
            <a:alphaModFix/>
          </a:blip>
          <a:srcRect l="4524" t="66303" r="11988"/>
          <a:stretch/>
        </p:blipFill>
        <p:spPr>
          <a:xfrm>
            <a:off x="216759" y="1481498"/>
            <a:ext cx="4720373" cy="1110633"/>
          </a:xfrm>
          <a:prstGeom prst="rect">
            <a:avLst/>
          </a:prstGeom>
          <a:noFill/>
          <a:ln>
            <a:noFill/>
          </a:ln>
        </p:spPr>
      </p:pic>
      <p:pic>
        <p:nvPicPr>
          <p:cNvPr id="7" name="Immagine 14">
            <a:extLst>
              <a:ext uri="{FF2B5EF4-FFF2-40B4-BE49-F238E27FC236}">
                <a16:creationId xmlns:a16="http://schemas.microsoft.com/office/drawing/2014/main" id="{8AF04734-87FD-D1E0-9BA2-DEC3E95916F9}"/>
              </a:ext>
            </a:extLst>
          </p:cNvPr>
          <p:cNvPicPr>
            <a:picLocks noChangeAspect="1"/>
          </p:cNvPicPr>
          <p:nvPr/>
        </p:nvPicPr>
        <p:blipFill>
          <a:blip r:embed="rId3"/>
          <a:stretch>
            <a:fillRect/>
          </a:stretch>
        </p:blipFill>
        <p:spPr>
          <a:xfrm>
            <a:off x="4372097" y="1018426"/>
            <a:ext cx="7103765" cy="980021"/>
          </a:xfrm>
          <a:prstGeom prst="rect">
            <a:avLst/>
          </a:prstGeom>
        </p:spPr>
      </p:pic>
      <p:sp>
        <p:nvSpPr>
          <p:cNvPr id="8" name="CasellaDiTesto 13">
            <a:extLst>
              <a:ext uri="{FF2B5EF4-FFF2-40B4-BE49-F238E27FC236}">
                <a16:creationId xmlns:a16="http://schemas.microsoft.com/office/drawing/2014/main" id="{DA663D5A-D191-A0AE-D813-06A892118C8D}"/>
              </a:ext>
            </a:extLst>
          </p:cNvPr>
          <p:cNvSpPr txBox="1"/>
          <p:nvPr/>
        </p:nvSpPr>
        <p:spPr>
          <a:xfrm>
            <a:off x="993379" y="5469032"/>
            <a:ext cx="2656840" cy="523220"/>
          </a:xfrm>
          <a:prstGeom prst="rect">
            <a:avLst/>
          </a:prstGeom>
          <a:noFill/>
        </p:spPr>
        <p:txBody>
          <a:bodyPr wrap="square">
            <a:spAutoFit/>
          </a:bodyPr>
          <a:lstStyle/>
          <a:p>
            <a:pPr algn="ctr"/>
            <a:r>
              <a:rPr lang="it-IT" sz="2800" dirty="0"/>
              <a:t>Length filtering</a:t>
            </a:r>
          </a:p>
        </p:txBody>
      </p:sp>
      <p:pic>
        <p:nvPicPr>
          <p:cNvPr id="9" name="Immagine 19" descr="Immagine che contiene Carattere, Elementi grafici, logo, simbolo&#10;&#10;Descrizione generata automaticamente">
            <a:extLst>
              <a:ext uri="{FF2B5EF4-FFF2-40B4-BE49-F238E27FC236}">
                <a16:creationId xmlns:a16="http://schemas.microsoft.com/office/drawing/2014/main" id="{7CB121C6-3765-B790-4FA4-D08C3224712C}"/>
              </a:ext>
            </a:extLst>
          </p:cNvPr>
          <p:cNvPicPr>
            <a:picLocks noChangeAspect="1"/>
          </p:cNvPicPr>
          <p:nvPr/>
        </p:nvPicPr>
        <p:blipFill rotWithShape="1">
          <a:blip r:embed="rId4">
            <a:extLst>
              <a:ext uri="{28A0092B-C50C-407E-A947-70E740481C1C}">
                <a14:useLocalDpi xmlns:a14="http://schemas.microsoft.com/office/drawing/2010/main" val="0"/>
              </a:ext>
            </a:extLst>
          </a:blip>
          <a:srcRect t="8402" b="14436"/>
          <a:stretch/>
        </p:blipFill>
        <p:spPr>
          <a:xfrm>
            <a:off x="457695" y="979976"/>
            <a:ext cx="555572" cy="461665"/>
          </a:xfrm>
          <a:prstGeom prst="rect">
            <a:avLst/>
          </a:prstGeom>
        </p:spPr>
      </p:pic>
      <p:pic>
        <p:nvPicPr>
          <p:cNvPr id="10" name="Immagine 21" descr="Immagine che contiene Carattere, Elementi grafici, logo, simbolo&#10;&#10;Descrizione generata automaticamente">
            <a:extLst>
              <a:ext uri="{FF2B5EF4-FFF2-40B4-BE49-F238E27FC236}">
                <a16:creationId xmlns:a16="http://schemas.microsoft.com/office/drawing/2014/main" id="{AA7AF139-BA3C-9DDF-A76D-DC2171290CAC}"/>
              </a:ext>
            </a:extLst>
          </p:cNvPr>
          <p:cNvPicPr>
            <a:picLocks noChangeAspect="1"/>
          </p:cNvPicPr>
          <p:nvPr/>
        </p:nvPicPr>
        <p:blipFill rotWithShape="1">
          <a:blip r:embed="rId4">
            <a:extLst>
              <a:ext uri="{28A0092B-C50C-407E-A947-70E740481C1C}">
                <a14:useLocalDpi xmlns:a14="http://schemas.microsoft.com/office/drawing/2010/main" val="0"/>
              </a:ext>
            </a:extLst>
          </a:blip>
          <a:srcRect t="8402" b="14436"/>
          <a:stretch/>
        </p:blipFill>
        <p:spPr>
          <a:xfrm>
            <a:off x="493266" y="3458939"/>
            <a:ext cx="555572" cy="461665"/>
          </a:xfrm>
          <a:prstGeom prst="rect">
            <a:avLst/>
          </a:prstGeom>
        </p:spPr>
      </p:pic>
      <p:pic>
        <p:nvPicPr>
          <p:cNvPr id="11" name="Immagine 22" descr="Immagine che contiene Carattere, Elementi grafici, logo, simbolo&#10;&#10;Descrizione generata automaticamente">
            <a:extLst>
              <a:ext uri="{FF2B5EF4-FFF2-40B4-BE49-F238E27FC236}">
                <a16:creationId xmlns:a16="http://schemas.microsoft.com/office/drawing/2014/main" id="{04D6E6AA-25FE-7AE3-255F-CD67E5ECCA9B}"/>
              </a:ext>
            </a:extLst>
          </p:cNvPr>
          <p:cNvPicPr>
            <a:picLocks noChangeAspect="1"/>
          </p:cNvPicPr>
          <p:nvPr/>
        </p:nvPicPr>
        <p:blipFill rotWithShape="1">
          <a:blip r:embed="rId4">
            <a:extLst>
              <a:ext uri="{28A0092B-C50C-407E-A947-70E740481C1C}">
                <a14:useLocalDpi xmlns:a14="http://schemas.microsoft.com/office/drawing/2010/main" val="0"/>
              </a:ext>
            </a:extLst>
          </a:blip>
          <a:srcRect t="8402" b="14436"/>
          <a:stretch/>
        </p:blipFill>
        <p:spPr>
          <a:xfrm>
            <a:off x="430576" y="5488404"/>
            <a:ext cx="555572" cy="461665"/>
          </a:xfrm>
          <a:prstGeom prst="rect">
            <a:avLst/>
          </a:prstGeom>
        </p:spPr>
      </p:pic>
      <p:pic>
        <p:nvPicPr>
          <p:cNvPr id="12" name="Immagine 28">
            <a:extLst>
              <a:ext uri="{FF2B5EF4-FFF2-40B4-BE49-F238E27FC236}">
                <a16:creationId xmlns:a16="http://schemas.microsoft.com/office/drawing/2014/main" id="{E5FCEAF1-AFD2-4B95-83C0-6FEF28CF310A}"/>
              </a:ext>
            </a:extLst>
          </p:cNvPr>
          <p:cNvPicPr>
            <a:picLocks noChangeAspect="1"/>
          </p:cNvPicPr>
          <p:nvPr/>
        </p:nvPicPr>
        <p:blipFill>
          <a:blip r:embed="rId5"/>
          <a:stretch>
            <a:fillRect/>
          </a:stretch>
        </p:blipFill>
        <p:spPr>
          <a:xfrm>
            <a:off x="5877893" y="2650233"/>
            <a:ext cx="3069453" cy="2270014"/>
          </a:xfrm>
          <a:prstGeom prst="rect">
            <a:avLst/>
          </a:prstGeom>
        </p:spPr>
      </p:pic>
      <p:grpSp>
        <p:nvGrpSpPr>
          <p:cNvPr id="13" name="Gruppo 36">
            <a:extLst>
              <a:ext uri="{FF2B5EF4-FFF2-40B4-BE49-F238E27FC236}">
                <a16:creationId xmlns:a16="http://schemas.microsoft.com/office/drawing/2014/main" id="{57B4D3EF-18A4-8E93-BB8C-1202ED45BC77}"/>
              </a:ext>
            </a:extLst>
          </p:cNvPr>
          <p:cNvGrpSpPr/>
          <p:nvPr/>
        </p:nvGrpSpPr>
        <p:grpSpPr>
          <a:xfrm>
            <a:off x="4951162" y="5640125"/>
            <a:ext cx="4969498" cy="757798"/>
            <a:chOff x="2734091" y="5921793"/>
            <a:chExt cx="3778469" cy="630987"/>
          </a:xfrm>
        </p:grpSpPr>
        <p:pic>
          <p:nvPicPr>
            <p:cNvPr id="14" name="Immagine 30" descr="Immagine che contiene testo, schermata, Carattere, linea&#10;&#10;Descrizione generata automaticamente">
              <a:extLst>
                <a:ext uri="{FF2B5EF4-FFF2-40B4-BE49-F238E27FC236}">
                  <a16:creationId xmlns:a16="http://schemas.microsoft.com/office/drawing/2014/main" id="{2CFFA63F-A05C-F351-D197-B2C122DE1D5A}"/>
                </a:ext>
              </a:extLst>
            </p:cNvPr>
            <p:cNvPicPr>
              <a:picLocks noChangeAspect="1"/>
            </p:cNvPicPr>
            <p:nvPr/>
          </p:nvPicPr>
          <p:blipFill rotWithShape="1">
            <a:blip r:embed="rId6">
              <a:extLst>
                <a:ext uri="{28A0092B-C50C-407E-A947-70E740481C1C}">
                  <a14:useLocalDpi xmlns:a14="http://schemas.microsoft.com/office/drawing/2010/main" val="0"/>
                </a:ext>
              </a:extLst>
            </a:blip>
            <a:srcRect l="18898" t="47013" r="17834" b="42150"/>
            <a:stretch/>
          </p:blipFill>
          <p:spPr>
            <a:xfrm>
              <a:off x="2734091" y="5921793"/>
              <a:ext cx="3778469" cy="573570"/>
            </a:xfrm>
            <a:prstGeom prst="rect">
              <a:avLst/>
            </a:prstGeom>
          </p:spPr>
        </p:pic>
        <p:pic>
          <p:nvPicPr>
            <p:cNvPr id="15" name="Immagine 34" descr="Immagine che contiene testo, simbolo, Arte bambini&#10;&#10;Descrizione generata automaticamente">
              <a:extLst>
                <a:ext uri="{FF2B5EF4-FFF2-40B4-BE49-F238E27FC236}">
                  <a16:creationId xmlns:a16="http://schemas.microsoft.com/office/drawing/2014/main" id="{8C94D7DB-37F1-C175-D04E-5115E24A14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650010" y="6147917"/>
              <a:ext cx="301272" cy="274961"/>
            </a:xfrm>
            <a:prstGeom prst="rect">
              <a:avLst/>
            </a:prstGeom>
          </p:spPr>
        </p:pic>
        <p:pic>
          <p:nvPicPr>
            <p:cNvPr id="16" name="Immagine 35" descr="Immagine che contiene testo, simbolo, Arte bambini&#10;&#10;Descrizione generata automaticamente">
              <a:extLst>
                <a:ext uri="{FF2B5EF4-FFF2-40B4-BE49-F238E27FC236}">
                  <a16:creationId xmlns:a16="http://schemas.microsoft.com/office/drawing/2014/main" id="{C341660E-02C7-1C24-EF16-347E3C494F9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339612" y="6277819"/>
              <a:ext cx="301272" cy="274961"/>
            </a:xfrm>
            <a:prstGeom prst="rect">
              <a:avLst/>
            </a:prstGeom>
          </p:spPr>
        </p:pic>
        <p:pic>
          <p:nvPicPr>
            <p:cNvPr id="17" name="Immagine 33" descr="Immagine che contiene testo, simbolo, Arte bambini&#10;&#10;Descrizione generata automaticamente">
              <a:extLst>
                <a:ext uri="{FF2B5EF4-FFF2-40B4-BE49-F238E27FC236}">
                  <a16:creationId xmlns:a16="http://schemas.microsoft.com/office/drawing/2014/main" id="{EF57D8E0-FDBB-1BF3-0E13-BA5755DFFCE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678822" y="6175064"/>
              <a:ext cx="301272" cy="274961"/>
            </a:xfrm>
            <a:prstGeom prst="rect">
              <a:avLst/>
            </a:prstGeom>
          </p:spPr>
        </p:pic>
      </p:grpSp>
      <p:sp>
        <p:nvSpPr>
          <p:cNvPr id="18" name="Rettangolo 37">
            <a:extLst>
              <a:ext uri="{FF2B5EF4-FFF2-40B4-BE49-F238E27FC236}">
                <a16:creationId xmlns:a16="http://schemas.microsoft.com/office/drawing/2014/main" id="{842456BF-64E4-B407-0735-1BF0653310FC}"/>
              </a:ext>
            </a:extLst>
          </p:cNvPr>
          <p:cNvSpPr/>
          <p:nvPr/>
        </p:nvSpPr>
        <p:spPr>
          <a:xfrm>
            <a:off x="3575117" y="6355621"/>
            <a:ext cx="535363" cy="1636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38">
            <a:extLst>
              <a:ext uri="{FF2B5EF4-FFF2-40B4-BE49-F238E27FC236}">
                <a16:creationId xmlns:a16="http://schemas.microsoft.com/office/drawing/2014/main" id="{C42A7839-EB60-836E-AA50-BB09FAEDF6F9}"/>
              </a:ext>
            </a:extLst>
          </p:cNvPr>
          <p:cNvSpPr/>
          <p:nvPr/>
        </p:nvSpPr>
        <p:spPr>
          <a:xfrm>
            <a:off x="5463054" y="6530892"/>
            <a:ext cx="301272" cy="106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39">
            <a:extLst>
              <a:ext uri="{FF2B5EF4-FFF2-40B4-BE49-F238E27FC236}">
                <a16:creationId xmlns:a16="http://schemas.microsoft.com/office/drawing/2014/main" id="{D8E43469-0B87-9757-0302-3C93A766DAEE}"/>
              </a:ext>
            </a:extLst>
          </p:cNvPr>
          <p:cNvSpPr/>
          <p:nvPr/>
        </p:nvSpPr>
        <p:spPr>
          <a:xfrm>
            <a:off x="6689761" y="6397923"/>
            <a:ext cx="301272" cy="106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41">
            <a:extLst>
              <a:ext uri="{FF2B5EF4-FFF2-40B4-BE49-F238E27FC236}">
                <a16:creationId xmlns:a16="http://schemas.microsoft.com/office/drawing/2014/main" id="{D4C04668-2FAC-E714-8A6E-1319C21F226B}"/>
              </a:ext>
            </a:extLst>
          </p:cNvPr>
          <p:cNvSpPr txBox="1"/>
          <p:nvPr/>
        </p:nvSpPr>
        <p:spPr>
          <a:xfrm rot="16200000">
            <a:off x="5070817" y="3491221"/>
            <a:ext cx="960699" cy="369332"/>
          </a:xfrm>
          <a:prstGeom prst="rect">
            <a:avLst/>
          </a:prstGeom>
          <a:noFill/>
        </p:spPr>
        <p:txBody>
          <a:bodyPr wrap="square" rtlCol="0">
            <a:spAutoFit/>
          </a:bodyPr>
          <a:lstStyle/>
          <a:p>
            <a:r>
              <a:rPr lang="it-IT" b="1" dirty="0"/>
              <a:t>Quality</a:t>
            </a:r>
            <a:endParaRPr lang="en-GB" b="1" dirty="0"/>
          </a:p>
        </p:txBody>
      </p:sp>
      <p:sp>
        <p:nvSpPr>
          <p:cNvPr id="22" name="CasellaDiTesto 13">
            <a:extLst>
              <a:ext uri="{FF2B5EF4-FFF2-40B4-BE49-F238E27FC236}">
                <a16:creationId xmlns:a16="http://schemas.microsoft.com/office/drawing/2014/main" id="{2AD660C6-A829-AA1D-809E-D1CCFD0D9566}"/>
              </a:ext>
            </a:extLst>
          </p:cNvPr>
          <p:cNvSpPr txBox="1"/>
          <p:nvPr/>
        </p:nvSpPr>
        <p:spPr>
          <a:xfrm>
            <a:off x="991193" y="827840"/>
            <a:ext cx="3380904" cy="523220"/>
          </a:xfrm>
          <a:prstGeom prst="rect">
            <a:avLst/>
          </a:prstGeom>
          <a:noFill/>
        </p:spPr>
        <p:txBody>
          <a:bodyPr wrap="square">
            <a:spAutoFit/>
          </a:bodyPr>
          <a:lstStyle/>
          <a:p>
            <a:pPr algn="ctr"/>
            <a:r>
              <a:rPr lang="it-IT" sz="2800" dirty="0"/>
              <a:t>Adapter trimming</a:t>
            </a:r>
          </a:p>
        </p:txBody>
      </p:sp>
      <p:sp>
        <p:nvSpPr>
          <p:cNvPr id="23" name="CasellaDiTesto 13">
            <a:extLst>
              <a:ext uri="{FF2B5EF4-FFF2-40B4-BE49-F238E27FC236}">
                <a16:creationId xmlns:a16="http://schemas.microsoft.com/office/drawing/2014/main" id="{EAC8AD8E-0F8D-1645-3A84-45B2936509E1}"/>
              </a:ext>
            </a:extLst>
          </p:cNvPr>
          <p:cNvSpPr txBox="1"/>
          <p:nvPr/>
        </p:nvSpPr>
        <p:spPr>
          <a:xfrm>
            <a:off x="848338" y="3167901"/>
            <a:ext cx="3380904" cy="954107"/>
          </a:xfrm>
          <a:prstGeom prst="rect">
            <a:avLst/>
          </a:prstGeom>
          <a:noFill/>
        </p:spPr>
        <p:txBody>
          <a:bodyPr wrap="square">
            <a:spAutoFit/>
          </a:bodyPr>
          <a:lstStyle/>
          <a:p>
            <a:pPr algn="ctr"/>
            <a:r>
              <a:rPr lang="it-IT" sz="2800" dirty="0"/>
              <a:t>Low-quality regions filtering</a:t>
            </a:r>
          </a:p>
        </p:txBody>
      </p:sp>
    </p:spTree>
    <p:extLst>
      <p:ext uri="{BB962C8B-B14F-4D97-AF65-F5344CB8AC3E}">
        <p14:creationId xmlns:p14="http://schemas.microsoft.com/office/powerpoint/2010/main" val="24603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430A-AD6B-7EA9-DC02-D8C630855E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E72F27-7545-0745-2F53-849F28BDF8EC}"/>
              </a:ext>
            </a:extLst>
          </p:cNvPr>
          <p:cNvSpPr txBox="1"/>
          <p:nvPr/>
        </p:nvSpPr>
        <p:spPr>
          <a:xfrm>
            <a:off x="94343" y="471684"/>
            <a:ext cx="7836633" cy="2585323"/>
          </a:xfrm>
          <a:prstGeom prst="rect">
            <a:avLst/>
          </a:prstGeom>
          <a:noFill/>
        </p:spPr>
        <p:txBody>
          <a:bodyPr wrap="square">
            <a:spAutoFit/>
          </a:bodyPr>
          <a:lstStyle/>
          <a:p>
            <a:pPr algn="l"/>
            <a:r>
              <a:rPr lang="en-GB" b="0" i="0" dirty="0">
                <a:solidFill>
                  <a:srgbClr val="1F2328"/>
                </a:solidFill>
                <a:effectLst/>
                <a:latin typeface="-apple-system"/>
              </a:rPr>
              <a:t>In </a:t>
            </a:r>
            <a:r>
              <a:rPr lang="en-GB" b="0" i="0" dirty="0" err="1">
                <a:solidFill>
                  <a:srgbClr val="1F2328"/>
                </a:solidFill>
                <a:effectLst/>
                <a:latin typeface="-apple-system"/>
              </a:rPr>
              <a:t>Trimmomatic</a:t>
            </a:r>
            <a:r>
              <a:rPr lang="en-GB" b="0" i="0" dirty="0">
                <a:solidFill>
                  <a:srgbClr val="1F2328"/>
                </a:solidFill>
                <a:effectLst/>
                <a:latin typeface="-apple-system"/>
              </a:rPr>
              <a:t> there are two strategies for adapter trimming: </a:t>
            </a:r>
          </a:p>
          <a:p>
            <a:pPr algn="l"/>
            <a:endParaRPr lang="en-GB" dirty="0">
              <a:solidFill>
                <a:srgbClr val="1F2328"/>
              </a:solidFill>
              <a:latin typeface="-apple-system"/>
            </a:endParaRPr>
          </a:p>
          <a:p>
            <a:pPr marL="285750" indent="-285750" algn="l">
              <a:buFont typeface="Arial" panose="020B0604020202020204" pitchFamily="34" charset="0"/>
              <a:buChar char="•"/>
            </a:pPr>
            <a:r>
              <a:rPr lang="en-GB" b="1" dirty="0">
                <a:solidFill>
                  <a:srgbClr val="1F2328"/>
                </a:solidFill>
                <a:latin typeface="-apple-system"/>
              </a:rPr>
              <a:t>Simple trimming (A and B)</a:t>
            </a:r>
            <a:r>
              <a:rPr lang="en-GB" dirty="0">
                <a:solidFill>
                  <a:srgbClr val="1F2328"/>
                </a:solidFill>
                <a:latin typeface="-apple-system"/>
              </a:rPr>
              <a:t>: A</a:t>
            </a:r>
            <a:r>
              <a:rPr lang="en-GB" b="0" i="0" dirty="0">
                <a:solidFill>
                  <a:srgbClr val="1F2328"/>
                </a:solidFill>
                <a:effectLst/>
                <a:latin typeface="-apple-system"/>
              </a:rPr>
              <a:t>dapter sequences are tested against the reads, if a match is detected, the read is clipped appropriately.</a:t>
            </a:r>
          </a:p>
          <a:p>
            <a:pPr marL="285750" indent="-285750" algn="l">
              <a:buFont typeface="Arial" panose="020B0604020202020204" pitchFamily="34" charset="0"/>
              <a:buChar char="•"/>
            </a:pPr>
            <a:endParaRPr lang="en-GB" dirty="0">
              <a:solidFill>
                <a:srgbClr val="1F2328"/>
              </a:solidFill>
              <a:latin typeface="-apple-system"/>
            </a:endParaRPr>
          </a:p>
          <a:p>
            <a:pPr marL="285750" indent="-285750" algn="l">
              <a:buFont typeface="Arial" panose="020B0604020202020204" pitchFamily="34" charset="0"/>
              <a:buChar char="•"/>
            </a:pPr>
            <a:r>
              <a:rPr lang="en-GB" b="1" i="0" dirty="0">
                <a:solidFill>
                  <a:srgbClr val="1F2328"/>
                </a:solidFill>
                <a:effectLst/>
                <a:latin typeface="-apple-system"/>
              </a:rPr>
              <a:t>Palindrome trimming (C and D)</a:t>
            </a:r>
            <a:r>
              <a:rPr lang="en-GB" b="0" i="0" dirty="0">
                <a:solidFill>
                  <a:srgbClr val="1F2328"/>
                </a:solidFill>
                <a:effectLst/>
                <a:latin typeface="-apple-system"/>
              </a:rPr>
              <a:t>: designed for the case of 'read-through’ </a:t>
            </a:r>
            <a:r>
              <a:rPr lang="en-GB" dirty="0">
                <a:solidFill>
                  <a:srgbClr val="1F2328"/>
                </a:solidFill>
                <a:latin typeface="-apple-system"/>
              </a:rPr>
              <a:t>of</a:t>
            </a:r>
            <a:r>
              <a:rPr lang="en-GB" b="0" i="0" dirty="0">
                <a:solidFill>
                  <a:srgbClr val="1F2328"/>
                </a:solidFill>
                <a:effectLst/>
                <a:latin typeface="-apple-system"/>
              </a:rPr>
              <a:t> short fragment into the adapter sequence on the other end. </a:t>
            </a:r>
          </a:p>
          <a:p>
            <a:pPr marL="742950" lvl="1" indent="-285750">
              <a:buFont typeface="Arial" panose="020B0604020202020204" pitchFamily="34" charset="0"/>
              <a:buChar char="•"/>
            </a:pPr>
            <a:r>
              <a:rPr lang="en-GB" b="0" i="0" dirty="0">
                <a:solidFill>
                  <a:srgbClr val="1F2328"/>
                </a:solidFill>
                <a:effectLst/>
                <a:latin typeface="-apple-system"/>
              </a:rPr>
              <a:t>F and </a:t>
            </a:r>
            <a:r>
              <a:rPr lang="en-GB" dirty="0">
                <a:solidFill>
                  <a:srgbClr val="1F2328"/>
                </a:solidFill>
                <a:latin typeface="-apple-system"/>
              </a:rPr>
              <a:t>R </a:t>
            </a:r>
            <a:r>
              <a:rPr lang="en-GB" b="0" i="0" dirty="0">
                <a:solidFill>
                  <a:srgbClr val="1F2328"/>
                </a:solidFill>
                <a:effectLst/>
                <a:latin typeface="-apple-system"/>
              </a:rPr>
              <a:t>reads are aligned, if they align over their whole length, F read is clipped and the reverse read dropped (since it contains no new data).</a:t>
            </a:r>
          </a:p>
        </p:txBody>
      </p:sp>
      <p:sp>
        <p:nvSpPr>
          <p:cNvPr id="4" name="TextBox 3">
            <a:extLst>
              <a:ext uri="{FF2B5EF4-FFF2-40B4-BE49-F238E27FC236}">
                <a16:creationId xmlns:a16="http://schemas.microsoft.com/office/drawing/2014/main" id="{B5A196BD-EE23-CB94-E884-F7A93291A5EF}"/>
              </a:ext>
            </a:extLst>
          </p:cNvPr>
          <p:cNvSpPr txBox="1"/>
          <p:nvPr/>
        </p:nvSpPr>
        <p:spPr>
          <a:xfrm>
            <a:off x="4916445" y="-49179"/>
            <a:ext cx="2359107" cy="523220"/>
          </a:xfrm>
          <a:prstGeom prst="rect">
            <a:avLst/>
          </a:prstGeom>
          <a:noFill/>
        </p:spPr>
        <p:txBody>
          <a:bodyPr wrap="none" rtlCol="0">
            <a:spAutoFit/>
          </a:bodyPr>
          <a:lstStyle/>
          <a:p>
            <a:r>
              <a:rPr lang="en-GB" sz="2800" b="1" dirty="0" err="1"/>
              <a:t>Trimmomatic</a:t>
            </a:r>
            <a:endParaRPr lang="en-GB" sz="2800" b="1" dirty="0"/>
          </a:p>
        </p:txBody>
      </p:sp>
      <p:graphicFrame>
        <p:nvGraphicFramePr>
          <p:cNvPr id="5" name="Object 4">
            <a:extLst>
              <a:ext uri="{FF2B5EF4-FFF2-40B4-BE49-F238E27FC236}">
                <a16:creationId xmlns:a16="http://schemas.microsoft.com/office/drawing/2014/main" id="{AE26FC9F-0519-DC87-1F3D-E78778836A7D}"/>
              </a:ext>
            </a:extLst>
          </p:cNvPr>
          <p:cNvGraphicFramePr>
            <a:graphicFrameLocks noChangeAspect="1"/>
          </p:cNvGraphicFramePr>
          <p:nvPr>
            <p:extLst>
              <p:ext uri="{D42A27DB-BD31-4B8C-83A1-F6EECF244321}">
                <p14:modId xmlns:p14="http://schemas.microsoft.com/office/powerpoint/2010/main" val="512457591"/>
              </p:ext>
            </p:extLst>
          </p:nvPr>
        </p:nvGraphicFramePr>
        <p:xfrm>
          <a:off x="7870016" y="375920"/>
          <a:ext cx="4322796" cy="2716945"/>
        </p:xfrm>
        <a:graphic>
          <a:graphicData uri="http://schemas.openxmlformats.org/presentationml/2006/ole">
            <mc:AlternateContent xmlns:mc="http://schemas.openxmlformats.org/markup-compatibility/2006">
              <mc:Choice xmlns:v="urn:schemas-microsoft-com:vml" Requires="v">
                <p:oleObj name="Bitmap Image" r:id="rId3" imgW="14220515" imgH="8936964" progId="Paint.Picture">
                  <p:embed/>
                </p:oleObj>
              </mc:Choice>
              <mc:Fallback>
                <p:oleObj name="Bitmap Image" r:id="rId3" imgW="14220515" imgH="8936964" progId="Paint.Picture">
                  <p:embed/>
                  <p:pic>
                    <p:nvPicPr>
                      <p:cNvPr id="5" name="Object 4">
                        <a:extLst>
                          <a:ext uri="{FF2B5EF4-FFF2-40B4-BE49-F238E27FC236}">
                            <a16:creationId xmlns:a16="http://schemas.microsoft.com/office/drawing/2014/main" id="{AE26FC9F-0519-DC87-1F3D-E78778836A7D}"/>
                          </a:ext>
                        </a:extLst>
                      </p:cNvPr>
                      <p:cNvPicPr/>
                      <p:nvPr/>
                    </p:nvPicPr>
                    <p:blipFill>
                      <a:blip r:embed="rId4"/>
                      <a:stretch>
                        <a:fillRect/>
                      </a:stretch>
                    </p:blipFill>
                    <p:spPr>
                      <a:xfrm>
                        <a:off x="7870016" y="375920"/>
                        <a:ext cx="4322796" cy="2716945"/>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6951B98-7304-D3E0-BB30-5C00D5B41F08}"/>
              </a:ext>
            </a:extLst>
          </p:cNvPr>
          <p:cNvPicPr>
            <a:picLocks noChangeAspect="1"/>
          </p:cNvPicPr>
          <p:nvPr/>
        </p:nvPicPr>
        <p:blipFill>
          <a:blip r:embed="rId5"/>
          <a:stretch>
            <a:fillRect/>
          </a:stretch>
        </p:blipFill>
        <p:spPr>
          <a:xfrm>
            <a:off x="8093412" y="3092864"/>
            <a:ext cx="3856177" cy="3765136"/>
          </a:xfrm>
          <a:prstGeom prst="rect">
            <a:avLst/>
          </a:prstGeom>
          <a:ln>
            <a:solidFill>
              <a:schemeClr val="tx1"/>
            </a:solidFill>
          </a:ln>
        </p:spPr>
      </p:pic>
      <p:sp>
        <p:nvSpPr>
          <p:cNvPr id="7" name="TextBox 6">
            <a:extLst>
              <a:ext uri="{FF2B5EF4-FFF2-40B4-BE49-F238E27FC236}">
                <a16:creationId xmlns:a16="http://schemas.microsoft.com/office/drawing/2014/main" id="{B9E04E96-1A55-ACBA-6C6C-209D37E4A1AA}"/>
              </a:ext>
            </a:extLst>
          </p:cNvPr>
          <p:cNvSpPr txBox="1"/>
          <p:nvPr/>
        </p:nvSpPr>
        <p:spPr>
          <a:xfrm>
            <a:off x="79976" y="5183630"/>
            <a:ext cx="7851000" cy="1200329"/>
          </a:xfrm>
          <a:prstGeom prst="rect">
            <a:avLst/>
          </a:prstGeom>
          <a:noFill/>
        </p:spPr>
        <p:txBody>
          <a:bodyPr wrap="square">
            <a:spAutoFit/>
          </a:bodyPr>
          <a:lstStyle/>
          <a:p>
            <a:r>
              <a:rPr lang="en-GB" dirty="0"/>
              <a:t>Average quality over a user defined window is calculated. The window moves through the whole read length, cutting once the average quality within the window falls below a threshold. By considering multiple bases, a single poor quality base will not cause the removal of high quality data later in the read.</a:t>
            </a:r>
          </a:p>
        </p:txBody>
      </p:sp>
      <p:sp>
        <p:nvSpPr>
          <p:cNvPr id="8" name="TextBox 7">
            <a:extLst>
              <a:ext uri="{FF2B5EF4-FFF2-40B4-BE49-F238E27FC236}">
                <a16:creationId xmlns:a16="http://schemas.microsoft.com/office/drawing/2014/main" id="{A00316F4-2DFF-2B07-28AE-CC9A4B4C2962}"/>
              </a:ext>
            </a:extLst>
          </p:cNvPr>
          <p:cNvSpPr txBox="1"/>
          <p:nvPr/>
        </p:nvSpPr>
        <p:spPr>
          <a:xfrm>
            <a:off x="407781" y="3954293"/>
            <a:ext cx="6096001" cy="830997"/>
          </a:xfrm>
          <a:prstGeom prst="rect">
            <a:avLst/>
          </a:prstGeom>
          <a:noFill/>
        </p:spPr>
        <p:txBody>
          <a:bodyPr wrap="square">
            <a:spAutoFit/>
          </a:bodyPr>
          <a:lstStyle/>
          <a:p>
            <a:pPr marL="285750" indent="-285750" algn="l">
              <a:buFont typeface="Arial" panose="020B0604020202020204" pitchFamily="34" charset="0"/>
              <a:buChar char="•"/>
            </a:pPr>
            <a:r>
              <a:rPr lang="en-GB" sz="1600" b="1" i="0" dirty="0">
                <a:solidFill>
                  <a:srgbClr val="1F2328"/>
                </a:solidFill>
                <a:effectLst/>
              </a:rPr>
              <a:t>SLIDINGWINDOW</a:t>
            </a:r>
            <a:r>
              <a:rPr lang="en-GB" sz="1600" b="0" i="0" dirty="0">
                <a:solidFill>
                  <a:srgbClr val="1F2328"/>
                </a:solidFill>
                <a:effectLst/>
              </a:rPr>
              <a:t>:&lt;</a:t>
            </a:r>
            <a:r>
              <a:rPr lang="en-GB" sz="1600" b="0" i="0" dirty="0" err="1">
                <a:solidFill>
                  <a:srgbClr val="1F2328"/>
                </a:solidFill>
                <a:effectLst/>
              </a:rPr>
              <a:t>windowSize</a:t>
            </a:r>
            <a:r>
              <a:rPr lang="en-GB" sz="1600" b="0" i="0" dirty="0">
                <a:solidFill>
                  <a:srgbClr val="1F2328"/>
                </a:solidFill>
                <a:effectLst/>
              </a:rPr>
              <a:t>&gt;:&lt;</a:t>
            </a:r>
            <a:r>
              <a:rPr lang="en-GB" sz="1600" b="0" i="0" dirty="0" err="1">
                <a:solidFill>
                  <a:srgbClr val="1F2328"/>
                </a:solidFill>
                <a:effectLst/>
              </a:rPr>
              <a:t>requiredQuality</a:t>
            </a:r>
            <a:r>
              <a:rPr lang="en-GB" sz="1600" b="0" i="0" dirty="0">
                <a:solidFill>
                  <a:srgbClr val="1F2328"/>
                </a:solidFill>
                <a:effectLst/>
              </a:rPr>
              <a:t>&gt;</a:t>
            </a:r>
          </a:p>
          <a:p>
            <a:pPr marL="742950" lvl="1" indent="-285750" algn="l">
              <a:buFont typeface="Arial" panose="020B0604020202020204" pitchFamily="34" charset="0"/>
              <a:buChar char="•"/>
            </a:pPr>
            <a:r>
              <a:rPr lang="en-GB" sz="1600" b="1" i="0" dirty="0" err="1">
                <a:solidFill>
                  <a:srgbClr val="1F2328"/>
                </a:solidFill>
                <a:effectLst/>
              </a:rPr>
              <a:t>windowSize</a:t>
            </a:r>
            <a:r>
              <a:rPr lang="en-GB" sz="1600" b="0" i="0" dirty="0">
                <a:solidFill>
                  <a:srgbClr val="1F2328"/>
                </a:solidFill>
                <a:effectLst/>
              </a:rPr>
              <a:t>: specifies the number of bases to average across</a:t>
            </a:r>
          </a:p>
          <a:p>
            <a:pPr marL="742950" lvl="1" indent="-285750" algn="l">
              <a:buFont typeface="Arial" panose="020B0604020202020204" pitchFamily="34" charset="0"/>
              <a:buChar char="•"/>
            </a:pPr>
            <a:r>
              <a:rPr lang="en-GB" sz="1600" b="1" i="0" dirty="0" err="1">
                <a:solidFill>
                  <a:srgbClr val="1F2328"/>
                </a:solidFill>
                <a:effectLst/>
              </a:rPr>
              <a:t>requiredQuality</a:t>
            </a:r>
            <a:r>
              <a:rPr lang="en-GB" sz="1600" b="0" i="0" dirty="0">
                <a:solidFill>
                  <a:srgbClr val="1F2328"/>
                </a:solidFill>
                <a:effectLst/>
              </a:rPr>
              <a:t>: specifies the average quality required.</a:t>
            </a:r>
          </a:p>
        </p:txBody>
      </p:sp>
      <p:sp>
        <p:nvSpPr>
          <p:cNvPr id="10" name="TextBox 9">
            <a:extLst>
              <a:ext uri="{FF2B5EF4-FFF2-40B4-BE49-F238E27FC236}">
                <a16:creationId xmlns:a16="http://schemas.microsoft.com/office/drawing/2014/main" id="{4B12AAD8-53B9-DBC5-B1C3-1C3C3E16E261}"/>
              </a:ext>
            </a:extLst>
          </p:cNvPr>
          <p:cNvSpPr txBox="1"/>
          <p:nvPr/>
        </p:nvSpPr>
        <p:spPr>
          <a:xfrm>
            <a:off x="94343" y="3400136"/>
            <a:ext cx="7366772" cy="369332"/>
          </a:xfrm>
          <a:prstGeom prst="rect">
            <a:avLst/>
          </a:prstGeom>
          <a:noFill/>
        </p:spPr>
        <p:txBody>
          <a:bodyPr wrap="square">
            <a:spAutoFit/>
          </a:bodyPr>
          <a:lstStyle/>
          <a:p>
            <a:r>
              <a:rPr lang="en-GB" dirty="0"/>
              <a:t>Low quality regions removal is done using a sliding window approach.</a:t>
            </a:r>
          </a:p>
        </p:txBody>
      </p:sp>
    </p:spTree>
    <p:extLst>
      <p:ext uri="{BB962C8B-B14F-4D97-AF65-F5344CB8AC3E}">
        <p14:creationId xmlns:p14="http://schemas.microsoft.com/office/powerpoint/2010/main" val="63515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DF86-F2E7-BE86-66E5-B1C4B7B466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4F6D3B-54BD-928D-38D3-A1364263F09C}"/>
              </a:ext>
            </a:extLst>
          </p:cNvPr>
          <p:cNvPicPr>
            <a:picLocks noChangeAspect="1"/>
          </p:cNvPicPr>
          <p:nvPr/>
        </p:nvPicPr>
        <p:blipFill>
          <a:blip r:embed="rId2"/>
          <a:stretch>
            <a:fillRect/>
          </a:stretch>
        </p:blipFill>
        <p:spPr>
          <a:xfrm>
            <a:off x="4862945" y="753783"/>
            <a:ext cx="6962775" cy="4829175"/>
          </a:xfrm>
          <a:prstGeom prst="rect">
            <a:avLst/>
          </a:prstGeom>
        </p:spPr>
      </p:pic>
      <p:sp>
        <p:nvSpPr>
          <p:cNvPr id="4" name="TextBox 3">
            <a:extLst>
              <a:ext uri="{FF2B5EF4-FFF2-40B4-BE49-F238E27FC236}">
                <a16:creationId xmlns:a16="http://schemas.microsoft.com/office/drawing/2014/main" id="{ABDABF2D-E254-195B-EA39-D1A03D3AF18B}"/>
              </a:ext>
            </a:extLst>
          </p:cNvPr>
          <p:cNvSpPr txBox="1"/>
          <p:nvPr/>
        </p:nvSpPr>
        <p:spPr>
          <a:xfrm>
            <a:off x="3426487" y="108858"/>
            <a:ext cx="5339026" cy="523220"/>
          </a:xfrm>
          <a:prstGeom prst="rect">
            <a:avLst/>
          </a:prstGeom>
          <a:noFill/>
        </p:spPr>
        <p:txBody>
          <a:bodyPr wrap="none" rtlCol="0">
            <a:spAutoFit/>
          </a:bodyPr>
          <a:lstStyle/>
          <a:p>
            <a:r>
              <a:rPr lang="en-GB" sz="2800" b="1" dirty="0" err="1"/>
              <a:t>Trimmomatic</a:t>
            </a:r>
            <a:r>
              <a:rPr lang="en-GB" sz="2800" b="1" dirty="0"/>
              <a:t> – Inputs and outputs</a:t>
            </a:r>
          </a:p>
        </p:txBody>
      </p:sp>
      <p:sp>
        <p:nvSpPr>
          <p:cNvPr id="6" name="TextBox 5">
            <a:extLst>
              <a:ext uri="{FF2B5EF4-FFF2-40B4-BE49-F238E27FC236}">
                <a16:creationId xmlns:a16="http://schemas.microsoft.com/office/drawing/2014/main" id="{0C539DDF-90E6-C7EB-FD45-F6C5A223601C}"/>
              </a:ext>
            </a:extLst>
          </p:cNvPr>
          <p:cNvSpPr txBox="1"/>
          <p:nvPr/>
        </p:nvSpPr>
        <p:spPr>
          <a:xfrm>
            <a:off x="124690" y="1463096"/>
            <a:ext cx="4862945" cy="2246769"/>
          </a:xfrm>
          <a:prstGeom prst="rect">
            <a:avLst/>
          </a:prstGeom>
          <a:noFill/>
        </p:spPr>
        <p:txBody>
          <a:bodyPr wrap="square">
            <a:spAutoFit/>
          </a:bodyPr>
          <a:lstStyle/>
          <a:p>
            <a:pPr marL="285750" indent="-285750">
              <a:buFont typeface="Arial" panose="020B0604020202020204" pitchFamily="34" charset="0"/>
              <a:buChar char="•"/>
            </a:pPr>
            <a:r>
              <a:rPr lang="en-GB" sz="2000" b="0" i="0" dirty="0">
                <a:solidFill>
                  <a:srgbClr val="1F2328"/>
                </a:solidFill>
                <a:effectLst/>
                <a:latin typeface="-apple-system"/>
              </a:rPr>
              <a:t>2 Inputs -&gt; 4 outputs</a:t>
            </a:r>
          </a:p>
          <a:p>
            <a:pPr marL="285750" indent="-285750">
              <a:buFont typeface="Arial" panose="020B0604020202020204" pitchFamily="34" charset="0"/>
              <a:buChar char="•"/>
            </a:pPr>
            <a:endParaRPr lang="en-GB" sz="2000" dirty="0">
              <a:solidFill>
                <a:srgbClr val="1F2328"/>
              </a:solidFill>
              <a:latin typeface="-apple-system"/>
            </a:endParaRPr>
          </a:p>
          <a:p>
            <a:pPr marL="285750" indent="-285750">
              <a:buFont typeface="Arial" panose="020B0604020202020204" pitchFamily="34" charset="0"/>
              <a:buChar char="•"/>
            </a:pPr>
            <a:r>
              <a:rPr lang="en-GB" sz="2000" dirty="0">
                <a:solidFill>
                  <a:srgbClr val="1F2328"/>
                </a:solidFill>
                <a:latin typeface="-apple-system"/>
              </a:rPr>
              <a:t>Adding “.</a:t>
            </a:r>
            <a:r>
              <a:rPr lang="en-GB" sz="2000" dirty="0" err="1">
                <a:solidFill>
                  <a:srgbClr val="1F2328"/>
                </a:solidFill>
                <a:latin typeface="-apple-system"/>
              </a:rPr>
              <a:t>gz</a:t>
            </a:r>
            <a:r>
              <a:rPr lang="en-GB" sz="2000" dirty="0">
                <a:solidFill>
                  <a:srgbClr val="1F2328"/>
                </a:solidFill>
                <a:latin typeface="-apple-system"/>
              </a:rPr>
              <a:t>” will automatically compress them (</a:t>
            </a:r>
            <a:r>
              <a:rPr lang="en-GB" sz="2000" dirty="0" err="1">
                <a:solidFill>
                  <a:srgbClr val="1F2328"/>
                </a:solidFill>
                <a:latin typeface="-apple-system"/>
              </a:rPr>
              <a:t>gzip</a:t>
            </a:r>
            <a:r>
              <a:rPr lang="en-GB" sz="2000" dirty="0">
                <a:solidFill>
                  <a:srgbClr val="1F2328"/>
                </a:solidFill>
                <a:latin typeface="-apple-system"/>
              </a:rPr>
              <a:t>)</a:t>
            </a:r>
          </a:p>
          <a:p>
            <a:pPr marL="285750" indent="-285750">
              <a:buFont typeface="Arial" panose="020B0604020202020204" pitchFamily="34" charset="0"/>
              <a:buChar char="•"/>
            </a:pPr>
            <a:endParaRPr lang="en-GB" sz="2000" dirty="0">
              <a:solidFill>
                <a:srgbClr val="1F2328"/>
              </a:solidFill>
              <a:latin typeface="-apple-system"/>
            </a:endParaRPr>
          </a:p>
          <a:p>
            <a:pPr marL="285750" indent="-285750">
              <a:buFont typeface="Arial" panose="020B0604020202020204" pitchFamily="34" charset="0"/>
              <a:buChar char="•"/>
            </a:pPr>
            <a:r>
              <a:rPr lang="en-GB" sz="2000" dirty="0">
                <a:solidFill>
                  <a:srgbClr val="1F2328"/>
                </a:solidFill>
                <a:latin typeface="-apple-system"/>
              </a:rPr>
              <a:t>If </a:t>
            </a:r>
            <a:r>
              <a:rPr lang="en-GB" sz="2000" dirty="0" err="1"/>
              <a:t>keepBothReads</a:t>
            </a:r>
            <a:r>
              <a:rPr lang="en-GB" sz="2000" dirty="0">
                <a:solidFill>
                  <a:srgbClr val="1F2328"/>
                </a:solidFill>
                <a:latin typeface="-apple-system"/>
              </a:rPr>
              <a:t> is set to true, all pairs are kept (also the cognate reverse reads).</a:t>
            </a:r>
            <a:endParaRPr lang="en-GB" sz="2000" dirty="0"/>
          </a:p>
        </p:txBody>
      </p:sp>
    </p:spTree>
    <p:extLst>
      <p:ext uri="{BB962C8B-B14F-4D97-AF65-F5344CB8AC3E}">
        <p14:creationId xmlns:p14="http://schemas.microsoft.com/office/powerpoint/2010/main" val="1472527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39E541-67F5-DF07-7018-3A6AFE8C71DC}"/>
              </a:ext>
            </a:extLst>
          </p:cNvPr>
          <p:cNvSpPr txBox="1"/>
          <p:nvPr/>
        </p:nvSpPr>
        <p:spPr>
          <a:xfrm>
            <a:off x="4086186" y="116732"/>
            <a:ext cx="4019627" cy="461665"/>
          </a:xfrm>
          <a:prstGeom prst="rect">
            <a:avLst/>
          </a:prstGeom>
          <a:noFill/>
        </p:spPr>
        <p:txBody>
          <a:bodyPr wrap="none" rtlCol="0">
            <a:spAutoFit/>
          </a:bodyPr>
          <a:lstStyle/>
          <a:p>
            <a:r>
              <a:rPr lang="en-GB" sz="2400" b="1" dirty="0"/>
              <a:t>Trimming and quality check</a:t>
            </a:r>
          </a:p>
        </p:txBody>
      </p:sp>
      <p:sp>
        <p:nvSpPr>
          <p:cNvPr id="6" name="TextBox 5">
            <a:extLst>
              <a:ext uri="{FF2B5EF4-FFF2-40B4-BE49-F238E27FC236}">
                <a16:creationId xmlns:a16="http://schemas.microsoft.com/office/drawing/2014/main" id="{F0553CCD-9BA5-C2A1-F745-6C45670B6221}"/>
              </a:ext>
            </a:extLst>
          </p:cNvPr>
          <p:cNvSpPr txBox="1"/>
          <p:nvPr/>
        </p:nvSpPr>
        <p:spPr>
          <a:xfrm>
            <a:off x="875490" y="1415294"/>
            <a:ext cx="10612876" cy="1754326"/>
          </a:xfrm>
          <a:prstGeom prst="rect">
            <a:avLst/>
          </a:prstGeom>
          <a:noFill/>
        </p:spPr>
        <p:txBody>
          <a:bodyPr wrap="square">
            <a:spAutoFit/>
          </a:bodyPr>
          <a:lstStyle/>
          <a:p>
            <a:r>
              <a:rPr lang="en-GB" dirty="0"/>
              <a:t>$ </a:t>
            </a:r>
            <a:r>
              <a:rPr lang="en-GB" i="1" dirty="0" err="1"/>
              <a:t>trimmomatic</a:t>
            </a:r>
            <a:r>
              <a:rPr lang="en-GB" i="1" dirty="0"/>
              <a:t> PE -phred33 PATH/TO/Sample-R1.fastq.gz   PATH/TO/Sample-R2.fastq.gz  \</a:t>
            </a:r>
          </a:p>
          <a:p>
            <a:r>
              <a:rPr lang="en-GB" i="1" dirty="0"/>
              <a:t>	PATH/TO/Sample_trim_R1.fastq.gz      PATH/TO/Sample _trim_surv_R1.fastq.gz \ </a:t>
            </a:r>
          </a:p>
          <a:p>
            <a:r>
              <a:rPr lang="en-GB" i="1" dirty="0"/>
              <a:t>	PATH/TO/Sample _trim_R2.fastq.gz  	PATH/TO/Sample_trim_surv_R2.fastq.gz  \</a:t>
            </a:r>
          </a:p>
          <a:p>
            <a:r>
              <a:rPr lang="en-GB" i="1" dirty="0"/>
              <a:t>	</a:t>
            </a:r>
            <a:r>
              <a:rPr lang="fr-FR" i="1" dirty="0"/>
              <a:t>ILLUMINACLIP:/home/user/</a:t>
            </a:r>
            <a:r>
              <a:rPr lang="fr-FR" i="1" dirty="0" err="1"/>
              <a:t>Support_files</a:t>
            </a:r>
            <a:r>
              <a:rPr lang="fr-FR" i="1" dirty="0"/>
              <a:t>/illumina_adapters.fa:2:30:10 \</a:t>
            </a:r>
            <a:endParaRPr lang="en-GB" i="1" dirty="0"/>
          </a:p>
          <a:p>
            <a:r>
              <a:rPr lang="en-GB" i="1" dirty="0"/>
              <a:t>	SLIDINGWINDOW:4:15 \</a:t>
            </a:r>
          </a:p>
          <a:p>
            <a:r>
              <a:rPr lang="en-GB" i="1" dirty="0"/>
              <a:t>	MINLEN:36</a:t>
            </a:r>
          </a:p>
        </p:txBody>
      </p:sp>
      <p:sp>
        <p:nvSpPr>
          <p:cNvPr id="8" name="TextBox 7">
            <a:extLst>
              <a:ext uri="{FF2B5EF4-FFF2-40B4-BE49-F238E27FC236}">
                <a16:creationId xmlns:a16="http://schemas.microsoft.com/office/drawing/2014/main" id="{621F8692-79BC-53E3-203E-0C4E0C81903E}"/>
              </a:ext>
            </a:extLst>
          </p:cNvPr>
          <p:cNvSpPr txBox="1"/>
          <p:nvPr/>
        </p:nvSpPr>
        <p:spPr>
          <a:xfrm>
            <a:off x="416099" y="787462"/>
            <a:ext cx="10118956" cy="369332"/>
          </a:xfrm>
          <a:prstGeom prst="rect">
            <a:avLst/>
          </a:prstGeom>
          <a:noFill/>
        </p:spPr>
        <p:txBody>
          <a:bodyPr wrap="square">
            <a:spAutoFit/>
          </a:bodyPr>
          <a:lstStyle/>
          <a:p>
            <a:r>
              <a:rPr lang="en-GB" dirty="0"/>
              <a:t>Before assembly, raw data must be trimmed to remove adapters and low-quality regions.</a:t>
            </a:r>
          </a:p>
        </p:txBody>
      </p:sp>
      <p:sp>
        <p:nvSpPr>
          <p:cNvPr id="13" name="TextBox 12">
            <a:extLst>
              <a:ext uri="{FF2B5EF4-FFF2-40B4-BE49-F238E27FC236}">
                <a16:creationId xmlns:a16="http://schemas.microsoft.com/office/drawing/2014/main" id="{0D34FA82-4FA9-E5A9-376F-0E9984036082}"/>
              </a:ext>
            </a:extLst>
          </p:cNvPr>
          <p:cNvSpPr txBox="1"/>
          <p:nvPr/>
        </p:nvSpPr>
        <p:spPr>
          <a:xfrm>
            <a:off x="350088" y="3539270"/>
            <a:ext cx="11663680" cy="2554545"/>
          </a:xfrm>
          <a:prstGeom prst="rect">
            <a:avLst/>
          </a:prstGeom>
          <a:noFill/>
        </p:spPr>
        <p:txBody>
          <a:bodyPr wrap="square">
            <a:spAutoFit/>
          </a:bodyPr>
          <a:lstStyle/>
          <a:p>
            <a:pPr marL="285750" indent="-285750" algn="l">
              <a:buFont typeface="Arial" panose="020B0604020202020204" pitchFamily="34" charset="0"/>
              <a:buChar char="•"/>
            </a:pPr>
            <a:r>
              <a:rPr lang="en-GB" sz="1600" b="1" i="0" dirty="0">
                <a:solidFill>
                  <a:srgbClr val="1F2328"/>
                </a:solidFill>
                <a:effectLst/>
              </a:rPr>
              <a:t>ILLUMINACLIP</a:t>
            </a:r>
            <a:r>
              <a:rPr lang="en-GB" sz="1600" b="0" i="0" dirty="0">
                <a:solidFill>
                  <a:srgbClr val="1F2328"/>
                </a:solidFill>
                <a:effectLst/>
              </a:rPr>
              <a:t>:&lt;</a:t>
            </a:r>
            <a:r>
              <a:rPr lang="en-GB" sz="1600" b="0" i="0" dirty="0" err="1">
                <a:solidFill>
                  <a:srgbClr val="1F2328"/>
                </a:solidFill>
                <a:effectLst/>
              </a:rPr>
              <a:t>fastaWithAdaptersEtc</a:t>
            </a:r>
            <a:r>
              <a:rPr lang="en-GB" sz="1600" b="0" i="0" dirty="0">
                <a:solidFill>
                  <a:srgbClr val="1F2328"/>
                </a:solidFill>
                <a:effectLst/>
              </a:rPr>
              <a:t>&gt;:&lt;seed mismatches&gt;:&lt;palindrome clip threshold&gt;:&lt;simple clip threshold&gt;</a:t>
            </a:r>
          </a:p>
          <a:p>
            <a:pPr marL="742950" lvl="1" indent="-285750" algn="l">
              <a:buFont typeface="Arial" panose="020B0604020202020204" pitchFamily="34" charset="0"/>
              <a:buChar char="•"/>
            </a:pPr>
            <a:r>
              <a:rPr lang="en-GB" sz="1600" b="1" i="0" dirty="0" err="1">
                <a:solidFill>
                  <a:srgbClr val="1F2328"/>
                </a:solidFill>
                <a:effectLst/>
              </a:rPr>
              <a:t>fastaWithAdaptersEtc</a:t>
            </a:r>
            <a:r>
              <a:rPr lang="en-GB" sz="1600" b="0" i="0" dirty="0">
                <a:solidFill>
                  <a:srgbClr val="1F2328"/>
                </a:solidFill>
                <a:effectLst/>
              </a:rPr>
              <a:t>: specifies the path to a </a:t>
            </a:r>
            <a:r>
              <a:rPr lang="en-GB" sz="1600" b="0" i="0" dirty="0" err="1">
                <a:solidFill>
                  <a:srgbClr val="1F2328"/>
                </a:solidFill>
                <a:effectLst/>
              </a:rPr>
              <a:t>fasta</a:t>
            </a:r>
            <a:r>
              <a:rPr lang="en-GB" sz="1600" b="0" i="0" dirty="0">
                <a:solidFill>
                  <a:srgbClr val="1F2328"/>
                </a:solidFill>
                <a:effectLst/>
              </a:rPr>
              <a:t> file containing all the adapters, PCR sequences etc. </a:t>
            </a:r>
          </a:p>
          <a:p>
            <a:pPr marL="742950" lvl="1" indent="-285750" algn="l">
              <a:buFont typeface="Arial" panose="020B0604020202020204" pitchFamily="34" charset="0"/>
              <a:buChar char="•"/>
            </a:pPr>
            <a:r>
              <a:rPr lang="en-GB" sz="1600" b="1" i="0" dirty="0" err="1">
                <a:solidFill>
                  <a:srgbClr val="1F2328"/>
                </a:solidFill>
                <a:effectLst/>
              </a:rPr>
              <a:t>seedMismatches</a:t>
            </a:r>
            <a:r>
              <a:rPr lang="en-GB" sz="1600" b="0" i="0" dirty="0">
                <a:solidFill>
                  <a:srgbClr val="1F2328"/>
                </a:solidFill>
                <a:effectLst/>
              </a:rPr>
              <a:t>: specifies the maximum mismatch count which will still allow a full match to be performed</a:t>
            </a:r>
          </a:p>
          <a:p>
            <a:pPr marL="742950" lvl="1" indent="-285750" algn="l">
              <a:buFont typeface="Arial" panose="020B0604020202020204" pitchFamily="34" charset="0"/>
              <a:buChar char="•"/>
            </a:pPr>
            <a:r>
              <a:rPr lang="en-GB" sz="1600" b="1" i="0" dirty="0" err="1">
                <a:solidFill>
                  <a:srgbClr val="1F2328"/>
                </a:solidFill>
                <a:effectLst/>
              </a:rPr>
              <a:t>palindromeClipThreshold</a:t>
            </a:r>
            <a:r>
              <a:rPr lang="en-GB" sz="1600" b="0" i="0" dirty="0">
                <a:solidFill>
                  <a:srgbClr val="1F2328"/>
                </a:solidFill>
                <a:effectLst/>
              </a:rPr>
              <a:t>: specifies the match between two adapter reads must be for </a:t>
            </a:r>
            <a:r>
              <a:rPr lang="en-GB" sz="1600" b="1" i="0" dirty="0">
                <a:solidFill>
                  <a:srgbClr val="1F2328"/>
                </a:solidFill>
                <a:effectLst/>
              </a:rPr>
              <a:t>PE palindrome </a:t>
            </a:r>
            <a:r>
              <a:rPr lang="en-GB" sz="1600" b="0" i="0" dirty="0">
                <a:solidFill>
                  <a:srgbClr val="1F2328"/>
                </a:solidFill>
                <a:effectLst/>
              </a:rPr>
              <a:t>read alignment.</a:t>
            </a:r>
          </a:p>
          <a:p>
            <a:pPr marL="742950" lvl="1" indent="-285750" algn="l">
              <a:buFont typeface="Arial" panose="020B0604020202020204" pitchFamily="34" charset="0"/>
              <a:buChar char="•"/>
            </a:pPr>
            <a:r>
              <a:rPr lang="en-GB" sz="1600" b="1" i="0" dirty="0" err="1">
                <a:solidFill>
                  <a:srgbClr val="1F2328"/>
                </a:solidFill>
                <a:effectLst/>
              </a:rPr>
              <a:t>simpleClipThreshold</a:t>
            </a:r>
            <a:r>
              <a:rPr lang="en-GB" sz="1600" b="0" i="0" dirty="0">
                <a:solidFill>
                  <a:srgbClr val="1F2328"/>
                </a:solidFill>
                <a:effectLst/>
              </a:rPr>
              <a:t>: specifies how accurate the match between any adapter sequence must be against a read.</a:t>
            </a:r>
          </a:p>
          <a:p>
            <a:pPr marL="285750" indent="-285750" algn="l">
              <a:buFont typeface="Arial" panose="020B0604020202020204" pitchFamily="34" charset="0"/>
              <a:buChar char="•"/>
            </a:pPr>
            <a:endParaRPr lang="en-GB" sz="1600" b="1" i="0" dirty="0">
              <a:solidFill>
                <a:srgbClr val="1F2328"/>
              </a:solidFill>
              <a:effectLst/>
            </a:endParaRPr>
          </a:p>
          <a:p>
            <a:pPr marL="285750" indent="-285750" algn="l">
              <a:buFont typeface="Arial" panose="020B0604020202020204" pitchFamily="34" charset="0"/>
              <a:buChar char="•"/>
            </a:pPr>
            <a:endParaRPr lang="en-GB" sz="1600" b="1" i="0" dirty="0">
              <a:solidFill>
                <a:srgbClr val="1F2328"/>
              </a:solidFill>
              <a:effectLst/>
            </a:endParaRPr>
          </a:p>
          <a:p>
            <a:pPr marL="285750" indent="-285750" algn="l">
              <a:buFont typeface="Arial" panose="020B0604020202020204" pitchFamily="34" charset="0"/>
              <a:buChar char="•"/>
            </a:pPr>
            <a:r>
              <a:rPr lang="en-GB" sz="1600" b="1" i="0" dirty="0">
                <a:solidFill>
                  <a:srgbClr val="1F2328"/>
                </a:solidFill>
                <a:effectLst/>
              </a:rPr>
              <a:t>SLIDINGWINDOW</a:t>
            </a:r>
            <a:r>
              <a:rPr lang="en-GB" sz="1600" b="0" i="0" dirty="0">
                <a:solidFill>
                  <a:srgbClr val="1F2328"/>
                </a:solidFill>
                <a:effectLst/>
              </a:rPr>
              <a:t>:&lt;</a:t>
            </a:r>
            <a:r>
              <a:rPr lang="en-GB" sz="1600" b="0" i="0" dirty="0" err="1">
                <a:solidFill>
                  <a:srgbClr val="1F2328"/>
                </a:solidFill>
                <a:effectLst/>
              </a:rPr>
              <a:t>windowSize</a:t>
            </a:r>
            <a:r>
              <a:rPr lang="en-GB" sz="1600" b="0" i="0" dirty="0">
                <a:solidFill>
                  <a:srgbClr val="1F2328"/>
                </a:solidFill>
                <a:effectLst/>
              </a:rPr>
              <a:t>&gt;:&lt;</a:t>
            </a:r>
            <a:r>
              <a:rPr lang="en-GB" sz="1600" b="0" i="0" dirty="0" err="1">
                <a:solidFill>
                  <a:srgbClr val="1F2328"/>
                </a:solidFill>
                <a:effectLst/>
              </a:rPr>
              <a:t>requiredQuality</a:t>
            </a:r>
            <a:r>
              <a:rPr lang="en-GB" sz="1600" b="0" i="0" dirty="0">
                <a:solidFill>
                  <a:srgbClr val="1F2328"/>
                </a:solidFill>
                <a:effectLst/>
              </a:rPr>
              <a:t>&gt;</a:t>
            </a:r>
          </a:p>
          <a:p>
            <a:pPr marL="742950" lvl="1" indent="-285750" algn="l">
              <a:buFont typeface="Arial" panose="020B0604020202020204" pitchFamily="34" charset="0"/>
              <a:buChar char="•"/>
            </a:pPr>
            <a:r>
              <a:rPr lang="en-GB" sz="1600" b="1" i="0" dirty="0" err="1">
                <a:solidFill>
                  <a:srgbClr val="1F2328"/>
                </a:solidFill>
                <a:effectLst/>
              </a:rPr>
              <a:t>windowSize</a:t>
            </a:r>
            <a:r>
              <a:rPr lang="en-GB" sz="1600" b="0" i="0" dirty="0">
                <a:solidFill>
                  <a:srgbClr val="1F2328"/>
                </a:solidFill>
                <a:effectLst/>
              </a:rPr>
              <a:t>: specifies the number of bases to average across</a:t>
            </a:r>
          </a:p>
          <a:p>
            <a:pPr marL="742950" lvl="1" indent="-285750" algn="l">
              <a:buFont typeface="Arial" panose="020B0604020202020204" pitchFamily="34" charset="0"/>
              <a:buChar char="•"/>
            </a:pPr>
            <a:r>
              <a:rPr lang="en-GB" sz="1600" b="1" i="0" dirty="0" err="1">
                <a:solidFill>
                  <a:srgbClr val="1F2328"/>
                </a:solidFill>
                <a:effectLst/>
              </a:rPr>
              <a:t>requiredQuality</a:t>
            </a:r>
            <a:r>
              <a:rPr lang="en-GB" sz="1600" b="0" i="0" dirty="0">
                <a:solidFill>
                  <a:srgbClr val="1F2328"/>
                </a:solidFill>
                <a:effectLst/>
              </a:rPr>
              <a:t>: specifies the average quality required.</a:t>
            </a:r>
          </a:p>
        </p:txBody>
      </p:sp>
    </p:spTree>
    <p:extLst>
      <p:ext uri="{BB962C8B-B14F-4D97-AF65-F5344CB8AC3E}">
        <p14:creationId xmlns:p14="http://schemas.microsoft.com/office/powerpoint/2010/main" val="358475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AA021A-04C4-30B9-E794-CAC446692D10}"/>
              </a:ext>
            </a:extLst>
          </p:cNvPr>
          <p:cNvSpPr txBox="1"/>
          <p:nvPr/>
        </p:nvSpPr>
        <p:spPr>
          <a:xfrm>
            <a:off x="3926880" y="165370"/>
            <a:ext cx="4338239" cy="461665"/>
          </a:xfrm>
          <a:prstGeom prst="rect">
            <a:avLst/>
          </a:prstGeom>
          <a:noFill/>
        </p:spPr>
        <p:txBody>
          <a:bodyPr wrap="none" rtlCol="0">
            <a:spAutoFit/>
          </a:bodyPr>
          <a:lstStyle/>
          <a:p>
            <a:r>
              <a:rPr lang="en-GB" sz="2400" b="1" dirty="0"/>
              <a:t>Other algorithms for trimming</a:t>
            </a:r>
          </a:p>
        </p:txBody>
      </p:sp>
      <p:pic>
        <p:nvPicPr>
          <p:cNvPr id="42" name="Picture 41">
            <a:extLst>
              <a:ext uri="{FF2B5EF4-FFF2-40B4-BE49-F238E27FC236}">
                <a16:creationId xmlns:a16="http://schemas.microsoft.com/office/drawing/2014/main" id="{D632F359-8455-9186-485E-9A2ABC4465D9}"/>
              </a:ext>
            </a:extLst>
          </p:cNvPr>
          <p:cNvPicPr>
            <a:picLocks noChangeAspect="1"/>
          </p:cNvPicPr>
          <p:nvPr/>
        </p:nvPicPr>
        <p:blipFill>
          <a:blip r:embed="rId2"/>
          <a:stretch>
            <a:fillRect/>
          </a:stretch>
        </p:blipFill>
        <p:spPr>
          <a:xfrm>
            <a:off x="8411927" y="100405"/>
            <a:ext cx="3786857" cy="2942865"/>
          </a:xfrm>
          <a:prstGeom prst="rect">
            <a:avLst/>
          </a:prstGeom>
        </p:spPr>
      </p:pic>
      <p:sp>
        <p:nvSpPr>
          <p:cNvPr id="43" name="TextBox 42">
            <a:extLst>
              <a:ext uri="{FF2B5EF4-FFF2-40B4-BE49-F238E27FC236}">
                <a16:creationId xmlns:a16="http://schemas.microsoft.com/office/drawing/2014/main" id="{5677A70A-B457-B2A3-B2E5-402865C13C6A}"/>
              </a:ext>
            </a:extLst>
          </p:cNvPr>
          <p:cNvSpPr txBox="1"/>
          <p:nvPr/>
        </p:nvSpPr>
        <p:spPr>
          <a:xfrm>
            <a:off x="100318" y="707100"/>
            <a:ext cx="6596071" cy="1754326"/>
          </a:xfrm>
          <a:prstGeom prst="rect">
            <a:avLst/>
          </a:prstGeom>
          <a:noFill/>
        </p:spPr>
        <p:txBody>
          <a:bodyPr wrap="square" rtlCol="0">
            <a:spAutoFit/>
          </a:bodyPr>
          <a:lstStyle/>
          <a:p>
            <a:pPr marL="285750" indent="-285750">
              <a:buFont typeface="Arial" panose="020B0604020202020204" pitchFamily="34" charset="0"/>
              <a:buChar char="•"/>
            </a:pPr>
            <a:r>
              <a:rPr lang="en-GB" dirty="0" err="1">
                <a:hlinkClick r:id="rId3"/>
              </a:rPr>
              <a:t>Cutadapt</a:t>
            </a:r>
            <a:r>
              <a:rPr lang="en-GB" dirty="0">
                <a:hlinkClick r:id="rId3"/>
              </a:rPr>
              <a:t> — </a:t>
            </a:r>
            <a:r>
              <a:rPr lang="en-GB" dirty="0" err="1">
                <a:hlinkClick r:id="rId3"/>
              </a:rPr>
              <a:t>Cutadapt</a:t>
            </a:r>
            <a:r>
              <a:rPr lang="en-GB" dirty="0">
                <a:hlinkClick r:id="rId3"/>
              </a:rPr>
              <a:t> 4.10 documentation</a:t>
            </a:r>
            <a:endParaRPr lang="en-GB" dirty="0"/>
          </a:p>
          <a:p>
            <a:endParaRPr lang="en-GB" dirty="0"/>
          </a:p>
          <a:p>
            <a:pPr marL="285750" indent="-285750">
              <a:buFont typeface="Arial" panose="020B0604020202020204" pitchFamily="34" charset="0"/>
              <a:buChar char="•"/>
            </a:pPr>
            <a:r>
              <a:rPr lang="en-GB" dirty="0"/>
              <a:t>Initially developed for </a:t>
            </a:r>
            <a:r>
              <a:rPr lang="en-GB" dirty="0" err="1"/>
              <a:t>smallRNA-seq</a:t>
            </a:r>
            <a:r>
              <a:rPr lang="en-GB" dirty="0"/>
              <a:t> (2011)</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Written in python (alignment algorithm in C)</a:t>
            </a:r>
          </a:p>
          <a:p>
            <a:endParaRPr lang="en-GB" dirty="0"/>
          </a:p>
        </p:txBody>
      </p:sp>
      <p:sp>
        <p:nvSpPr>
          <p:cNvPr id="44" name="CasellaDiTesto 4">
            <a:extLst>
              <a:ext uri="{FF2B5EF4-FFF2-40B4-BE49-F238E27FC236}">
                <a16:creationId xmlns:a16="http://schemas.microsoft.com/office/drawing/2014/main" id="{B01A0716-B317-3A8D-452F-D4C2043FAA2D}"/>
              </a:ext>
            </a:extLst>
          </p:cNvPr>
          <p:cNvSpPr txBox="1"/>
          <p:nvPr/>
        </p:nvSpPr>
        <p:spPr>
          <a:xfrm>
            <a:off x="100318" y="2552569"/>
            <a:ext cx="7231222" cy="2031325"/>
          </a:xfrm>
          <a:prstGeom prst="rect">
            <a:avLst/>
          </a:prstGeom>
          <a:noFill/>
        </p:spPr>
        <p:txBody>
          <a:bodyPr wrap="square" lIns="91440" tIns="45720" rIns="91440" bIns="45720" rtlCol="0" anchor="t">
            <a:spAutoFit/>
          </a:bodyPr>
          <a:lstStyle/>
          <a:p>
            <a:r>
              <a:rPr lang="en-GB" dirty="0"/>
              <a:t>For each read, the following algorithm is:</a:t>
            </a:r>
          </a:p>
          <a:p>
            <a:endParaRPr lang="en-GB" dirty="0"/>
          </a:p>
          <a:p>
            <a:pPr marL="342900" indent="-342900">
              <a:buFont typeface="+mj-lt"/>
              <a:buAutoNum type="arabicPeriod"/>
            </a:pPr>
            <a:r>
              <a:rPr lang="en-GB" dirty="0"/>
              <a:t>Subtract the given cutoff (default=33) from all qualities</a:t>
            </a:r>
          </a:p>
          <a:p>
            <a:pPr marL="342900" indent="-342900">
              <a:buFont typeface="+mj-lt"/>
              <a:buAutoNum type="arabicPeriod"/>
            </a:pPr>
            <a:r>
              <a:rPr lang="en-GB" dirty="0"/>
              <a:t>Compute partial sums from all indices to the end of the sequence</a:t>
            </a:r>
          </a:p>
          <a:p>
            <a:pPr marL="342900" indent="-342900">
              <a:buFont typeface="+mj-lt"/>
              <a:buAutoNum type="arabicPeriod"/>
            </a:pPr>
            <a:r>
              <a:rPr lang="en-GB" dirty="0"/>
              <a:t>Cut the sequence at the index at which the sum is minimal</a:t>
            </a:r>
          </a:p>
          <a:p>
            <a:endParaRPr lang="en-GB" dirty="0"/>
          </a:p>
          <a:p>
            <a:r>
              <a:rPr lang="en-GB" dirty="0"/>
              <a:t>If both ends are to be trimmed, repeat this for the other end. </a:t>
            </a:r>
          </a:p>
        </p:txBody>
      </p:sp>
      <p:sp>
        <p:nvSpPr>
          <p:cNvPr id="45" name="CasellaDiTesto 7">
            <a:extLst>
              <a:ext uri="{FF2B5EF4-FFF2-40B4-BE49-F238E27FC236}">
                <a16:creationId xmlns:a16="http://schemas.microsoft.com/office/drawing/2014/main" id="{8463EAF6-BE13-8259-2EB2-4AD3619A4BA5}"/>
              </a:ext>
            </a:extLst>
          </p:cNvPr>
          <p:cNvSpPr txBox="1"/>
          <p:nvPr/>
        </p:nvSpPr>
        <p:spPr>
          <a:xfrm>
            <a:off x="167145" y="4806818"/>
            <a:ext cx="6513983" cy="1600438"/>
          </a:xfrm>
          <a:prstGeom prst="rect">
            <a:avLst/>
          </a:prstGeom>
          <a:noFill/>
        </p:spPr>
        <p:txBody>
          <a:bodyPr wrap="square" rtlCol="0">
            <a:spAutoFit/>
          </a:bodyPr>
          <a:lstStyle/>
          <a:p>
            <a:r>
              <a:rPr lang="en-GB" b="1" u="sng" dirty="0"/>
              <a:t>Example: </a:t>
            </a:r>
            <a:endParaRPr lang="en-GB" dirty="0"/>
          </a:p>
          <a:p>
            <a:pPr marL="342900" indent="-342900">
              <a:buFont typeface="+mj-lt"/>
              <a:buAutoNum type="arabicPeriod"/>
            </a:pPr>
            <a:r>
              <a:rPr lang="en-GB" sz="1600" dirty="0"/>
              <a:t>Assume you use </a:t>
            </a:r>
            <a:r>
              <a:rPr lang="en-GB" sz="1600" u="sng" dirty="0"/>
              <a:t>a threshold of 10 </a:t>
            </a:r>
            <a:r>
              <a:rPr lang="en-GB" sz="1600" dirty="0"/>
              <a:t>and have these quality values</a:t>
            </a:r>
          </a:p>
          <a:p>
            <a:pPr marL="342900" indent="-342900">
              <a:buFont typeface="+mj-lt"/>
              <a:buAutoNum type="arabicPeriod" startAt="2"/>
            </a:pPr>
            <a:r>
              <a:rPr lang="en-GB" sz="1600" u="sng" dirty="0"/>
              <a:t>Subtracting the threshold </a:t>
            </a:r>
            <a:r>
              <a:rPr lang="en-GB" sz="1600" dirty="0"/>
              <a:t>gives</a:t>
            </a:r>
          </a:p>
          <a:p>
            <a:pPr marL="342900" indent="-342900">
              <a:buFont typeface="+mj-lt"/>
              <a:buAutoNum type="arabicPeriod" startAt="3"/>
            </a:pPr>
            <a:r>
              <a:rPr lang="en-GB" sz="1600" dirty="0"/>
              <a:t>Then sum up the numbers, starting from the end (partial sums). </a:t>
            </a:r>
          </a:p>
          <a:p>
            <a:r>
              <a:rPr lang="en-GB" sz="1600" dirty="0"/>
              <a:t>Stop early if the sum is greater than zero</a:t>
            </a:r>
          </a:p>
          <a:p>
            <a:pPr marL="342900" indent="-342900">
              <a:buFont typeface="+mj-lt"/>
              <a:buAutoNum type="arabicPeriod" startAt="4"/>
            </a:pPr>
            <a:r>
              <a:rPr lang="en-GB" sz="1600" dirty="0"/>
              <a:t>Bases are trimmed till the first 4 one, where the sum is minimal </a:t>
            </a:r>
          </a:p>
        </p:txBody>
      </p:sp>
      <p:graphicFrame>
        <p:nvGraphicFramePr>
          <p:cNvPr id="46" name="Tabella 2">
            <a:extLst>
              <a:ext uri="{FF2B5EF4-FFF2-40B4-BE49-F238E27FC236}">
                <a16:creationId xmlns:a16="http://schemas.microsoft.com/office/drawing/2014/main" id="{F27F15B5-4839-0F61-245C-82CA4B9AB7E5}"/>
              </a:ext>
            </a:extLst>
          </p:cNvPr>
          <p:cNvGraphicFramePr>
            <a:graphicFrameLocks noGrp="1"/>
          </p:cNvGraphicFramePr>
          <p:nvPr>
            <p:extLst>
              <p:ext uri="{D42A27DB-BD31-4B8C-83A1-F6EECF244321}">
                <p14:modId xmlns:p14="http://schemas.microsoft.com/office/powerpoint/2010/main" val="3386969367"/>
              </p:ext>
            </p:extLst>
          </p:nvPr>
        </p:nvGraphicFramePr>
        <p:xfrm>
          <a:off x="7577285" y="4228632"/>
          <a:ext cx="4425700" cy="304800"/>
        </p:xfrm>
        <a:graphic>
          <a:graphicData uri="http://schemas.openxmlformats.org/drawingml/2006/table">
            <a:tbl>
              <a:tblPr firstRow="1" bandRow="1">
                <a:tableStyleId>{5C22544A-7EE6-4342-B048-85BDC9FD1C3A}</a:tableStyleId>
              </a:tblPr>
              <a:tblGrid>
                <a:gridCol w="442570">
                  <a:extLst>
                    <a:ext uri="{9D8B030D-6E8A-4147-A177-3AD203B41FA5}">
                      <a16:colId xmlns:a16="http://schemas.microsoft.com/office/drawing/2014/main" val="2829977809"/>
                    </a:ext>
                  </a:extLst>
                </a:gridCol>
                <a:gridCol w="442570">
                  <a:extLst>
                    <a:ext uri="{9D8B030D-6E8A-4147-A177-3AD203B41FA5}">
                      <a16:colId xmlns:a16="http://schemas.microsoft.com/office/drawing/2014/main" val="3552650893"/>
                    </a:ext>
                  </a:extLst>
                </a:gridCol>
                <a:gridCol w="442570">
                  <a:extLst>
                    <a:ext uri="{9D8B030D-6E8A-4147-A177-3AD203B41FA5}">
                      <a16:colId xmlns:a16="http://schemas.microsoft.com/office/drawing/2014/main" val="1478536294"/>
                    </a:ext>
                  </a:extLst>
                </a:gridCol>
                <a:gridCol w="442570">
                  <a:extLst>
                    <a:ext uri="{9D8B030D-6E8A-4147-A177-3AD203B41FA5}">
                      <a16:colId xmlns:a16="http://schemas.microsoft.com/office/drawing/2014/main" val="160408027"/>
                    </a:ext>
                  </a:extLst>
                </a:gridCol>
                <a:gridCol w="442570">
                  <a:extLst>
                    <a:ext uri="{9D8B030D-6E8A-4147-A177-3AD203B41FA5}">
                      <a16:colId xmlns:a16="http://schemas.microsoft.com/office/drawing/2014/main" val="4150287889"/>
                    </a:ext>
                  </a:extLst>
                </a:gridCol>
                <a:gridCol w="442570">
                  <a:extLst>
                    <a:ext uri="{9D8B030D-6E8A-4147-A177-3AD203B41FA5}">
                      <a16:colId xmlns:a16="http://schemas.microsoft.com/office/drawing/2014/main" val="1182948277"/>
                    </a:ext>
                  </a:extLst>
                </a:gridCol>
                <a:gridCol w="442570">
                  <a:extLst>
                    <a:ext uri="{9D8B030D-6E8A-4147-A177-3AD203B41FA5}">
                      <a16:colId xmlns:a16="http://schemas.microsoft.com/office/drawing/2014/main" val="656955946"/>
                    </a:ext>
                  </a:extLst>
                </a:gridCol>
                <a:gridCol w="442570">
                  <a:extLst>
                    <a:ext uri="{9D8B030D-6E8A-4147-A177-3AD203B41FA5}">
                      <a16:colId xmlns:a16="http://schemas.microsoft.com/office/drawing/2014/main" val="27817058"/>
                    </a:ext>
                  </a:extLst>
                </a:gridCol>
                <a:gridCol w="442570">
                  <a:extLst>
                    <a:ext uri="{9D8B030D-6E8A-4147-A177-3AD203B41FA5}">
                      <a16:colId xmlns:a16="http://schemas.microsoft.com/office/drawing/2014/main" val="3440785716"/>
                    </a:ext>
                  </a:extLst>
                </a:gridCol>
                <a:gridCol w="442570">
                  <a:extLst>
                    <a:ext uri="{9D8B030D-6E8A-4147-A177-3AD203B41FA5}">
                      <a16:colId xmlns:a16="http://schemas.microsoft.com/office/drawing/2014/main" val="1943874058"/>
                    </a:ext>
                  </a:extLst>
                </a:gridCol>
              </a:tblGrid>
              <a:tr h="225830">
                <a:tc>
                  <a:txBody>
                    <a:bodyPr/>
                    <a:lstStyle/>
                    <a:p>
                      <a:pPr algn="ctr"/>
                      <a:r>
                        <a:rPr lang="it-IT" sz="1400"/>
                        <a:t>42</a:t>
                      </a:r>
                    </a:p>
                  </a:txBody>
                  <a:tcPr/>
                </a:tc>
                <a:tc>
                  <a:txBody>
                    <a:bodyPr/>
                    <a:lstStyle/>
                    <a:p>
                      <a:pPr algn="ctr"/>
                      <a:r>
                        <a:rPr lang="it-IT" sz="1400"/>
                        <a:t>40</a:t>
                      </a:r>
                    </a:p>
                  </a:txBody>
                  <a:tcPr/>
                </a:tc>
                <a:tc>
                  <a:txBody>
                    <a:bodyPr/>
                    <a:lstStyle/>
                    <a:p>
                      <a:pPr algn="ctr"/>
                      <a:r>
                        <a:rPr lang="it-IT" sz="1400"/>
                        <a:t>26</a:t>
                      </a:r>
                    </a:p>
                  </a:txBody>
                  <a:tcPr/>
                </a:tc>
                <a:tc>
                  <a:txBody>
                    <a:bodyPr/>
                    <a:lstStyle/>
                    <a:p>
                      <a:pPr algn="ctr"/>
                      <a:r>
                        <a:rPr lang="it-IT" sz="1400"/>
                        <a:t>27</a:t>
                      </a:r>
                    </a:p>
                  </a:txBody>
                  <a:tcPr/>
                </a:tc>
                <a:tc>
                  <a:txBody>
                    <a:bodyPr/>
                    <a:lstStyle/>
                    <a:p>
                      <a:pPr algn="ctr"/>
                      <a:r>
                        <a:rPr lang="it-IT" sz="1400"/>
                        <a:t>8</a:t>
                      </a:r>
                    </a:p>
                  </a:txBody>
                  <a:tcPr/>
                </a:tc>
                <a:tc>
                  <a:txBody>
                    <a:bodyPr/>
                    <a:lstStyle/>
                    <a:p>
                      <a:pPr algn="ctr"/>
                      <a:r>
                        <a:rPr lang="it-IT" sz="1400"/>
                        <a:t>7</a:t>
                      </a:r>
                    </a:p>
                  </a:txBody>
                  <a:tcPr/>
                </a:tc>
                <a:tc>
                  <a:txBody>
                    <a:bodyPr/>
                    <a:lstStyle/>
                    <a:p>
                      <a:pPr algn="ctr"/>
                      <a:r>
                        <a:rPr lang="it-IT" sz="1400"/>
                        <a:t>11</a:t>
                      </a:r>
                    </a:p>
                  </a:txBody>
                  <a:tcPr/>
                </a:tc>
                <a:tc>
                  <a:txBody>
                    <a:bodyPr/>
                    <a:lstStyle/>
                    <a:p>
                      <a:pPr algn="ctr"/>
                      <a:r>
                        <a:rPr lang="it-IT" sz="1400"/>
                        <a:t>4</a:t>
                      </a:r>
                    </a:p>
                  </a:txBody>
                  <a:tcPr/>
                </a:tc>
                <a:tc>
                  <a:txBody>
                    <a:bodyPr/>
                    <a:lstStyle/>
                    <a:p>
                      <a:pPr algn="ctr"/>
                      <a:r>
                        <a:rPr lang="it-IT" sz="1400" dirty="0"/>
                        <a:t>2</a:t>
                      </a:r>
                    </a:p>
                  </a:txBody>
                  <a:tcPr/>
                </a:tc>
                <a:tc>
                  <a:txBody>
                    <a:bodyPr/>
                    <a:lstStyle/>
                    <a:p>
                      <a:pPr algn="ctr"/>
                      <a:r>
                        <a:rPr lang="it-IT" sz="1400" dirty="0"/>
                        <a:t>3</a:t>
                      </a:r>
                    </a:p>
                  </a:txBody>
                  <a:tcPr/>
                </a:tc>
                <a:extLst>
                  <a:ext uri="{0D108BD9-81ED-4DB2-BD59-A6C34878D82A}">
                    <a16:rowId xmlns:a16="http://schemas.microsoft.com/office/drawing/2014/main" val="2859637311"/>
                  </a:ext>
                </a:extLst>
              </a:tr>
            </a:tbl>
          </a:graphicData>
        </a:graphic>
      </p:graphicFrame>
      <p:graphicFrame>
        <p:nvGraphicFramePr>
          <p:cNvPr id="47" name="Tabella 5">
            <a:extLst>
              <a:ext uri="{FF2B5EF4-FFF2-40B4-BE49-F238E27FC236}">
                <a16:creationId xmlns:a16="http://schemas.microsoft.com/office/drawing/2014/main" id="{8A67A6FF-C653-F5ED-CFA4-A554306FEAF5}"/>
              </a:ext>
            </a:extLst>
          </p:cNvPr>
          <p:cNvGraphicFramePr>
            <a:graphicFrameLocks noGrp="1"/>
          </p:cNvGraphicFramePr>
          <p:nvPr>
            <p:extLst>
              <p:ext uri="{D42A27DB-BD31-4B8C-83A1-F6EECF244321}">
                <p14:modId xmlns:p14="http://schemas.microsoft.com/office/powerpoint/2010/main" val="15544471"/>
              </p:ext>
            </p:extLst>
          </p:nvPr>
        </p:nvGraphicFramePr>
        <p:xfrm>
          <a:off x="7593668" y="5798967"/>
          <a:ext cx="4425700" cy="304800"/>
        </p:xfrm>
        <a:graphic>
          <a:graphicData uri="http://schemas.openxmlformats.org/drawingml/2006/table">
            <a:tbl>
              <a:tblPr firstRow="1" bandRow="1">
                <a:tableStyleId>{5C22544A-7EE6-4342-B048-85BDC9FD1C3A}</a:tableStyleId>
              </a:tblPr>
              <a:tblGrid>
                <a:gridCol w="442570">
                  <a:extLst>
                    <a:ext uri="{9D8B030D-6E8A-4147-A177-3AD203B41FA5}">
                      <a16:colId xmlns:a16="http://schemas.microsoft.com/office/drawing/2014/main" val="2829977809"/>
                    </a:ext>
                  </a:extLst>
                </a:gridCol>
                <a:gridCol w="442570">
                  <a:extLst>
                    <a:ext uri="{9D8B030D-6E8A-4147-A177-3AD203B41FA5}">
                      <a16:colId xmlns:a16="http://schemas.microsoft.com/office/drawing/2014/main" val="3552650893"/>
                    </a:ext>
                  </a:extLst>
                </a:gridCol>
                <a:gridCol w="442570">
                  <a:extLst>
                    <a:ext uri="{9D8B030D-6E8A-4147-A177-3AD203B41FA5}">
                      <a16:colId xmlns:a16="http://schemas.microsoft.com/office/drawing/2014/main" val="1478536294"/>
                    </a:ext>
                  </a:extLst>
                </a:gridCol>
                <a:gridCol w="442570">
                  <a:extLst>
                    <a:ext uri="{9D8B030D-6E8A-4147-A177-3AD203B41FA5}">
                      <a16:colId xmlns:a16="http://schemas.microsoft.com/office/drawing/2014/main" val="160408027"/>
                    </a:ext>
                  </a:extLst>
                </a:gridCol>
                <a:gridCol w="442570">
                  <a:extLst>
                    <a:ext uri="{9D8B030D-6E8A-4147-A177-3AD203B41FA5}">
                      <a16:colId xmlns:a16="http://schemas.microsoft.com/office/drawing/2014/main" val="4150287889"/>
                    </a:ext>
                  </a:extLst>
                </a:gridCol>
                <a:gridCol w="442570">
                  <a:extLst>
                    <a:ext uri="{9D8B030D-6E8A-4147-A177-3AD203B41FA5}">
                      <a16:colId xmlns:a16="http://schemas.microsoft.com/office/drawing/2014/main" val="1182948277"/>
                    </a:ext>
                  </a:extLst>
                </a:gridCol>
                <a:gridCol w="442570">
                  <a:extLst>
                    <a:ext uri="{9D8B030D-6E8A-4147-A177-3AD203B41FA5}">
                      <a16:colId xmlns:a16="http://schemas.microsoft.com/office/drawing/2014/main" val="656955946"/>
                    </a:ext>
                  </a:extLst>
                </a:gridCol>
                <a:gridCol w="442570">
                  <a:extLst>
                    <a:ext uri="{9D8B030D-6E8A-4147-A177-3AD203B41FA5}">
                      <a16:colId xmlns:a16="http://schemas.microsoft.com/office/drawing/2014/main" val="27817058"/>
                    </a:ext>
                  </a:extLst>
                </a:gridCol>
                <a:gridCol w="442570">
                  <a:extLst>
                    <a:ext uri="{9D8B030D-6E8A-4147-A177-3AD203B41FA5}">
                      <a16:colId xmlns:a16="http://schemas.microsoft.com/office/drawing/2014/main" val="3440785716"/>
                    </a:ext>
                  </a:extLst>
                </a:gridCol>
                <a:gridCol w="442570">
                  <a:extLst>
                    <a:ext uri="{9D8B030D-6E8A-4147-A177-3AD203B41FA5}">
                      <a16:colId xmlns:a16="http://schemas.microsoft.com/office/drawing/2014/main" val="1943874058"/>
                    </a:ext>
                  </a:extLst>
                </a:gridCol>
              </a:tblGrid>
              <a:tr h="225830">
                <a:tc>
                  <a:txBody>
                    <a:bodyPr/>
                    <a:lstStyle/>
                    <a:p>
                      <a:pPr algn="ctr"/>
                      <a:r>
                        <a:rPr lang="it-IT" sz="1400"/>
                        <a:t>42</a:t>
                      </a:r>
                    </a:p>
                  </a:txBody>
                  <a:tcPr/>
                </a:tc>
                <a:tc>
                  <a:txBody>
                    <a:bodyPr/>
                    <a:lstStyle/>
                    <a:p>
                      <a:pPr algn="ctr"/>
                      <a:r>
                        <a:rPr lang="it-IT" sz="1400"/>
                        <a:t>40</a:t>
                      </a:r>
                    </a:p>
                  </a:txBody>
                  <a:tcPr/>
                </a:tc>
                <a:tc>
                  <a:txBody>
                    <a:bodyPr/>
                    <a:lstStyle/>
                    <a:p>
                      <a:pPr algn="ctr"/>
                      <a:r>
                        <a:rPr lang="it-IT" sz="1400"/>
                        <a:t>26</a:t>
                      </a:r>
                    </a:p>
                  </a:txBody>
                  <a:tcPr/>
                </a:tc>
                <a:tc>
                  <a:txBody>
                    <a:bodyPr/>
                    <a:lstStyle/>
                    <a:p>
                      <a:pPr algn="ctr"/>
                      <a:r>
                        <a:rPr lang="it-IT" sz="1400"/>
                        <a:t>27</a:t>
                      </a:r>
                    </a:p>
                  </a:txBody>
                  <a:tcPr/>
                </a:tc>
                <a:tc>
                  <a:txBody>
                    <a:bodyPr/>
                    <a:lstStyle/>
                    <a:p>
                      <a:pPr algn="ctr"/>
                      <a:r>
                        <a:rPr lang="it-IT" sz="1400"/>
                        <a:t>8</a:t>
                      </a:r>
                    </a:p>
                  </a:txBody>
                  <a:tcPr/>
                </a:tc>
                <a:tc>
                  <a:txBody>
                    <a:bodyPr/>
                    <a:lstStyle/>
                    <a:p>
                      <a:pPr algn="ctr"/>
                      <a:r>
                        <a:rPr lang="it-IT" sz="1400"/>
                        <a:t>7</a:t>
                      </a:r>
                    </a:p>
                  </a:txBody>
                  <a:tcPr/>
                </a:tc>
                <a:tc>
                  <a:txBody>
                    <a:bodyPr/>
                    <a:lstStyle/>
                    <a:p>
                      <a:pPr algn="ctr"/>
                      <a:r>
                        <a:rPr lang="it-IT" sz="1400"/>
                        <a:t>11</a:t>
                      </a:r>
                    </a:p>
                  </a:txBody>
                  <a:tcPr/>
                </a:tc>
                <a:tc>
                  <a:txBody>
                    <a:bodyPr/>
                    <a:lstStyle/>
                    <a:p>
                      <a:pPr algn="ctr"/>
                      <a:r>
                        <a:rPr lang="it-IT" sz="1400"/>
                        <a:t>4</a:t>
                      </a:r>
                    </a:p>
                  </a:txBody>
                  <a:tcPr/>
                </a:tc>
                <a:tc>
                  <a:txBody>
                    <a:bodyPr/>
                    <a:lstStyle/>
                    <a:p>
                      <a:pPr algn="ctr"/>
                      <a:r>
                        <a:rPr lang="it-IT" sz="1400"/>
                        <a:t>2</a:t>
                      </a:r>
                    </a:p>
                  </a:txBody>
                  <a:tcPr/>
                </a:tc>
                <a:tc>
                  <a:txBody>
                    <a:bodyPr/>
                    <a:lstStyle/>
                    <a:p>
                      <a:pPr algn="ctr"/>
                      <a:r>
                        <a:rPr lang="it-IT" sz="1400" dirty="0"/>
                        <a:t>3</a:t>
                      </a:r>
                    </a:p>
                  </a:txBody>
                  <a:tcPr/>
                </a:tc>
                <a:extLst>
                  <a:ext uri="{0D108BD9-81ED-4DB2-BD59-A6C34878D82A}">
                    <a16:rowId xmlns:a16="http://schemas.microsoft.com/office/drawing/2014/main" val="2859637311"/>
                  </a:ext>
                </a:extLst>
              </a:tr>
            </a:tbl>
          </a:graphicData>
        </a:graphic>
      </p:graphicFrame>
      <p:sp>
        <p:nvSpPr>
          <p:cNvPr id="48" name="CasellaDiTesto 6">
            <a:extLst>
              <a:ext uri="{FF2B5EF4-FFF2-40B4-BE49-F238E27FC236}">
                <a16:creationId xmlns:a16="http://schemas.microsoft.com/office/drawing/2014/main" id="{11C00B5C-43A6-DF8B-62AE-DF519D5AE9DB}"/>
              </a:ext>
            </a:extLst>
          </p:cNvPr>
          <p:cNvSpPr txBox="1"/>
          <p:nvPr/>
        </p:nvSpPr>
        <p:spPr>
          <a:xfrm>
            <a:off x="11595692" y="5683021"/>
            <a:ext cx="406908" cy="523220"/>
          </a:xfrm>
          <a:prstGeom prst="rect">
            <a:avLst/>
          </a:prstGeom>
          <a:noFill/>
        </p:spPr>
        <p:txBody>
          <a:bodyPr wrap="square" rtlCol="0">
            <a:spAutoFit/>
          </a:bodyPr>
          <a:lstStyle/>
          <a:p>
            <a:pPr algn="ctr"/>
            <a:r>
              <a:rPr lang="it-IT" sz="2800" b="1">
                <a:solidFill>
                  <a:srgbClr val="FF0000"/>
                </a:solidFill>
              </a:rPr>
              <a:t>X</a:t>
            </a:r>
          </a:p>
        </p:txBody>
      </p:sp>
      <p:sp>
        <p:nvSpPr>
          <p:cNvPr id="49" name="CasellaDiTesto 8">
            <a:extLst>
              <a:ext uri="{FF2B5EF4-FFF2-40B4-BE49-F238E27FC236}">
                <a16:creationId xmlns:a16="http://schemas.microsoft.com/office/drawing/2014/main" id="{FF8BA88E-14AA-C5C6-48FD-9C75B7722F91}"/>
              </a:ext>
            </a:extLst>
          </p:cNvPr>
          <p:cNvSpPr txBox="1"/>
          <p:nvPr/>
        </p:nvSpPr>
        <p:spPr>
          <a:xfrm>
            <a:off x="10276244" y="5684587"/>
            <a:ext cx="406908" cy="523220"/>
          </a:xfrm>
          <a:prstGeom prst="rect">
            <a:avLst/>
          </a:prstGeom>
          <a:noFill/>
        </p:spPr>
        <p:txBody>
          <a:bodyPr wrap="square" rtlCol="0">
            <a:spAutoFit/>
          </a:bodyPr>
          <a:lstStyle/>
          <a:p>
            <a:pPr algn="ctr"/>
            <a:r>
              <a:rPr lang="it-IT" sz="2800" b="1" dirty="0">
                <a:solidFill>
                  <a:srgbClr val="FF0000"/>
                </a:solidFill>
              </a:rPr>
              <a:t>X</a:t>
            </a:r>
          </a:p>
        </p:txBody>
      </p:sp>
      <p:sp>
        <p:nvSpPr>
          <p:cNvPr id="50" name="CasellaDiTesto 9">
            <a:extLst>
              <a:ext uri="{FF2B5EF4-FFF2-40B4-BE49-F238E27FC236}">
                <a16:creationId xmlns:a16="http://schemas.microsoft.com/office/drawing/2014/main" id="{7936F1D1-7B70-51E2-1F3D-593556EBF1D4}"/>
              </a:ext>
            </a:extLst>
          </p:cNvPr>
          <p:cNvSpPr txBox="1"/>
          <p:nvPr/>
        </p:nvSpPr>
        <p:spPr>
          <a:xfrm>
            <a:off x="10727838" y="5683021"/>
            <a:ext cx="406908" cy="523220"/>
          </a:xfrm>
          <a:prstGeom prst="rect">
            <a:avLst/>
          </a:prstGeom>
          <a:noFill/>
        </p:spPr>
        <p:txBody>
          <a:bodyPr wrap="square" rtlCol="0">
            <a:spAutoFit/>
          </a:bodyPr>
          <a:lstStyle/>
          <a:p>
            <a:pPr algn="ctr"/>
            <a:r>
              <a:rPr lang="it-IT" sz="2800" b="1">
                <a:solidFill>
                  <a:srgbClr val="FF0000"/>
                </a:solidFill>
              </a:rPr>
              <a:t>X</a:t>
            </a:r>
          </a:p>
        </p:txBody>
      </p:sp>
      <p:sp>
        <p:nvSpPr>
          <p:cNvPr id="51" name="CasellaDiTesto 10">
            <a:extLst>
              <a:ext uri="{FF2B5EF4-FFF2-40B4-BE49-F238E27FC236}">
                <a16:creationId xmlns:a16="http://schemas.microsoft.com/office/drawing/2014/main" id="{2969C7DE-5F08-EF74-3A16-9243A0C662D2}"/>
              </a:ext>
            </a:extLst>
          </p:cNvPr>
          <p:cNvSpPr txBox="1"/>
          <p:nvPr/>
        </p:nvSpPr>
        <p:spPr>
          <a:xfrm>
            <a:off x="11161356" y="5683021"/>
            <a:ext cx="406908" cy="523220"/>
          </a:xfrm>
          <a:prstGeom prst="rect">
            <a:avLst/>
          </a:prstGeom>
          <a:noFill/>
        </p:spPr>
        <p:txBody>
          <a:bodyPr wrap="square" rtlCol="0">
            <a:spAutoFit/>
          </a:bodyPr>
          <a:lstStyle/>
          <a:p>
            <a:pPr algn="ctr"/>
            <a:r>
              <a:rPr lang="it-IT" sz="2800" b="1">
                <a:solidFill>
                  <a:srgbClr val="FF0000"/>
                </a:solidFill>
              </a:rPr>
              <a:t>X</a:t>
            </a:r>
          </a:p>
        </p:txBody>
      </p:sp>
      <p:sp>
        <p:nvSpPr>
          <p:cNvPr id="52" name="CasellaDiTesto 11">
            <a:extLst>
              <a:ext uri="{FF2B5EF4-FFF2-40B4-BE49-F238E27FC236}">
                <a16:creationId xmlns:a16="http://schemas.microsoft.com/office/drawing/2014/main" id="{B0F42EBD-C484-D9F7-1E43-2CE2D8AE65CF}"/>
              </a:ext>
            </a:extLst>
          </p:cNvPr>
          <p:cNvSpPr txBox="1"/>
          <p:nvPr/>
        </p:nvSpPr>
        <p:spPr>
          <a:xfrm>
            <a:off x="9823191" y="5673954"/>
            <a:ext cx="406908" cy="523220"/>
          </a:xfrm>
          <a:prstGeom prst="rect">
            <a:avLst/>
          </a:prstGeom>
          <a:noFill/>
        </p:spPr>
        <p:txBody>
          <a:bodyPr wrap="square" rtlCol="0">
            <a:spAutoFit/>
          </a:bodyPr>
          <a:lstStyle/>
          <a:p>
            <a:pPr algn="ctr"/>
            <a:r>
              <a:rPr lang="it-IT" sz="2800" b="1">
                <a:solidFill>
                  <a:srgbClr val="FF0000"/>
                </a:solidFill>
              </a:rPr>
              <a:t>X</a:t>
            </a:r>
          </a:p>
        </p:txBody>
      </p:sp>
      <p:sp>
        <p:nvSpPr>
          <p:cNvPr id="53" name="CasellaDiTesto 13">
            <a:extLst>
              <a:ext uri="{FF2B5EF4-FFF2-40B4-BE49-F238E27FC236}">
                <a16:creationId xmlns:a16="http://schemas.microsoft.com/office/drawing/2014/main" id="{F004F01B-ED12-813C-C07D-78BD8B92C72C}"/>
              </a:ext>
            </a:extLst>
          </p:cNvPr>
          <p:cNvSpPr txBox="1"/>
          <p:nvPr/>
        </p:nvSpPr>
        <p:spPr>
          <a:xfrm>
            <a:off x="9395765" y="5683021"/>
            <a:ext cx="406908" cy="523220"/>
          </a:xfrm>
          <a:prstGeom prst="rect">
            <a:avLst/>
          </a:prstGeom>
          <a:noFill/>
        </p:spPr>
        <p:txBody>
          <a:bodyPr wrap="square" rtlCol="0">
            <a:spAutoFit/>
          </a:bodyPr>
          <a:lstStyle/>
          <a:p>
            <a:pPr algn="ctr"/>
            <a:r>
              <a:rPr lang="it-IT" sz="2800" b="1">
                <a:solidFill>
                  <a:srgbClr val="FF0000"/>
                </a:solidFill>
              </a:rPr>
              <a:t>X</a:t>
            </a:r>
          </a:p>
        </p:txBody>
      </p:sp>
      <p:sp>
        <p:nvSpPr>
          <p:cNvPr id="54" name="CasellaDiTesto 14">
            <a:extLst>
              <a:ext uri="{FF2B5EF4-FFF2-40B4-BE49-F238E27FC236}">
                <a16:creationId xmlns:a16="http://schemas.microsoft.com/office/drawing/2014/main" id="{00E2A799-70EF-0A76-91F9-7BE7B49CAF0F}"/>
              </a:ext>
            </a:extLst>
          </p:cNvPr>
          <p:cNvSpPr txBox="1"/>
          <p:nvPr/>
        </p:nvSpPr>
        <p:spPr>
          <a:xfrm>
            <a:off x="7503370" y="3920434"/>
            <a:ext cx="2083693" cy="369332"/>
          </a:xfrm>
          <a:prstGeom prst="rect">
            <a:avLst/>
          </a:prstGeom>
          <a:noFill/>
        </p:spPr>
        <p:txBody>
          <a:bodyPr wrap="square" rtlCol="0">
            <a:spAutoFit/>
          </a:bodyPr>
          <a:lstStyle/>
          <a:p>
            <a:r>
              <a:rPr lang="it-IT" dirty="0"/>
              <a:t>Read R1 </a:t>
            </a:r>
            <a:r>
              <a:rPr lang="it-IT" sz="1200" b="1" dirty="0"/>
              <a:t>(Q scores)</a:t>
            </a:r>
            <a:endParaRPr lang="it-IT" b="1" dirty="0"/>
          </a:p>
        </p:txBody>
      </p:sp>
      <p:graphicFrame>
        <p:nvGraphicFramePr>
          <p:cNvPr id="55" name="Tabella 15">
            <a:extLst>
              <a:ext uri="{FF2B5EF4-FFF2-40B4-BE49-F238E27FC236}">
                <a16:creationId xmlns:a16="http://schemas.microsoft.com/office/drawing/2014/main" id="{BB91DB97-E9A4-C6F4-BE02-8D0763C48301}"/>
              </a:ext>
            </a:extLst>
          </p:cNvPr>
          <p:cNvGraphicFramePr>
            <a:graphicFrameLocks noGrp="1"/>
          </p:cNvGraphicFramePr>
          <p:nvPr>
            <p:extLst>
              <p:ext uri="{D42A27DB-BD31-4B8C-83A1-F6EECF244321}">
                <p14:modId xmlns:p14="http://schemas.microsoft.com/office/powerpoint/2010/main" val="89014692"/>
              </p:ext>
            </p:extLst>
          </p:nvPr>
        </p:nvGraphicFramePr>
        <p:xfrm>
          <a:off x="7577285" y="4698083"/>
          <a:ext cx="4425700" cy="304800"/>
        </p:xfrm>
        <a:graphic>
          <a:graphicData uri="http://schemas.openxmlformats.org/drawingml/2006/table">
            <a:tbl>
              <a:tblPr firstRow="1" bandRow="1">
                <a:tableStyleId>{5C22544A-7EE6-4342-B048-85BDC9FD1C3A}</a:tableStyleId>
              </a:tblPr>
              <a:tblGrid>
                <a:gridCol w="442570">
                  <a:extLst>
                    <a:ext uri="{9D8B030D-6E8A-4147-A177-3AD203B41FA5}">
                      <a16:colId xmlns:a16="http://schemas.microsoft.com/office/drawing/2014/main" val="2829977809"/>
                    </a:ext>
                  </a:extLst>
                </a:gridCol>
                <a:gridCol w="442570">
                  <a:extLst>
                    <a:ext uri="{9D8B030D-6E8A-4147-A177-3AD203B41FA5}">
                      <a16:colId xmlns:a16="http://schemas.microsoft.com/office/drawing/2014/main" val="3552650893"/>
                    </a:ext>
                  </a:extLst>
                </a:gridCol>
                <a:gridCol w="442570">
                  <a:extLst>
                    <a:ext uri="{9D8B030D-6E8A-4147-A177-3AD203B41FA5}">
                      <a16:colId xmlns:a16="http://schemas.microsoft.com/office/drawing/2014/main" val="1478536294"/>
                    </a:ext>
                  </a:extLst>
                </a:gridCol>
                <a:gridCol w="442570">
                  <a:extLst>
                    <a:ext uri="{9D8B030D-6E8A-4147-A177-3AD203B41FA5}">
                      <a16:colId xmlns:a16="http://schemas.microsoft.com/office/drawing/2014/main" val="160408027"/>
                    </a:ext>
                  </a:extLst>
                </a:gridCol>
                <a:gridCol w="442570">
                  <a:extLst>
                    <a:ext uri="{9D8B030D-6E8A-4147-A177-3AD203B41FA5}">
                      <a16:colId xmlns:a16="http://schemas.microsoft.com/office/drawing/2014/main" val="4150287889"/>
                    </a:ext>
                  </a:extLst>
                </a:gridCol>
                <a:gridCol w="442570">
                  <a:extLst>
                    <a:ext uri="{9D8B030D-6E8A-4147-A177-3AD203B41FA5}">
                      <a16:colId xmlns:a16="http://schemas.microsoft.com/office/drawing/2014/main" val="1182948277"/>
                    </a:ext>
                  </a:extLst>
                </a:gridCol>
                <a:gridCol w="442570">
                  <a:extLst>
                    <a:ext uri="{9D8B030D-6E8A-4147-A177-3AD203B41FA5}">
                      <a16:colId xmlns:a16="http://schemas.microsoft.com/office/drawing/2014/main" val="656955946"/>
                    </a:ext>
                  </a:extLst>
                </a:gridCol>
                <a:gridCol w="442570">
                  <a:extLst>
                    <a:ext uri="{9D8B030D-6E8A-4147-A177-3AD203B41FA5}">
                      <a16:colId xmlns:a16="http://schemas.microsoft.com/office/drawing/2014/main" val="27817058"/>
                    </a:ext>
                  </a:extLst>
                </a:gridCol>
                <a:gridCol w="442570">
                  <a:extLst>
                    <a:ext uri="{9D8B030D-6E8A-4147-A177-3AD203B41FA5}">
                      <a16:colId xmlns:a16="http://schemas.microsoft.com/office/drawing/2014/main" val="3440785716"/>
                    </a:ext>
                  </a:extLst>
                </a:gridCol>
                <a:gridCol w="442570">
                  <a:extLst>
                    <a:ext uri="{9D8B030D-6E8A-4147-A177-3AD203B41FA5}">
                      <a16:colId xmlns:a16="http://schemas.microsoft.com/office/drawing/2014/main" val="1943874058"/>
                    </a:ext>
                  </a:extLst>
                </a:gridCol>
              </a:tblGrid>
              <a:tr h="225830">
                <a:tc>
                  <a:txBody>
                    <a:bodyPr/>
                    <a:lstStyle/>
                    <a:p>
                      <a:pPr algn="ctr"/>
                      <a:r>
                        <a:rPr lang="it-IT" sz="1400" dirty="0"/>
                        <a:t>32</a:t>
                      </a:r>
                    </a:p>
                  </a:txBody>
                  <a:tcPr/>
                </a:tc>
                <a:tc>
                  <a:txBody>
                    <a:bodyPr/>
                    <a:lstStyle/>
                    <a:p>
                      <a:pPr algn="ctr"/>
                      <a:r>
                        <a:rPr lang="it-IT" sz="1400" dirty="0"/>
                        <a:t>30</a:t>
                      </a:r>
                    </a:p>
                  </a:txBody>
                  <a:tcPr/>
                </a:tc>
                <a:tc>
                  <a:txBody>
                    <a:bodyPr/>
                    <a:lstStyle/>
                    <a:p>
                      <a:pPr algn="ctr"/>
                      <a:r>
                        <a:rPr lang="it-IT" sz="1400" dirty="0"/>
                        <a:t>16</a:t>
                      </a:r>
                    </a:p>
                  </a:txBody>
                  <a:tcPr/>
                </a:tc>
                <a:tc>
                  <a:txBody>
                    <a:bodyPr/>
                    <a:lstStyle/>
                    <a:p>
                      <a:pPr algn="ctr"/>
                      <a:r>
                        <a:rPr lang="it-IT" sz="1400" dirty="0"/>
                        <a:t>17</a:t>
                      </a:r>
                    </a:p>
                  </a:txBody>
                  <a:tcPr/>
                </a:tc>
                <a:tc>
                  <a:txBody>
                    <a:bodyPr/>
                    <a:lstStyle/>
                    <a:p>
                      <a:pPr algn="ctr"/>
                      <a:r>
                        <a:rPr lang="it-IT" sz="1400" dirty="0"/>
                        <a:t>-2</a:t>
                      </a:r>
                    </a:p>
                  </a:txBody>
                  <a:tcPr/>
                </a:tc>
                <a:tc>
                  <a:txBody>
                    <a:bodyPr/>
                    <a:lstStyle/>
                    <a:p>
                      <a:pPr algn="ctr"/>
                      <a:r>
                        <a:rPr lang="it-IT" sz="1400" dirty="0"/>
                        <a:t>-3</a:t>
                      </a:r>
                    </a:p>
                  </a:txBody>
                  <a:tcPr/>
                </a:tc>
                <a:tc>
                  <a:txBody>
                    <a:bodyPr/>
                    <a:lstStyle/>
                    <a:p>
                      <a:pPr algn="ctr"/>
                      <a:r>
                        <a:rPr lang="it-IT" sz="1400" dirty="0"/>
                        <a:t>1</a:t>
                      </a:r>
                    </a:p>
                  </a:txBody>
                  <a:tcPr/>
                </a:tc>
                <a:tc>
                  <a:txBody>
                    <a:bodyPr/>
                    <a:lstStyle/>
                    <a:p>
                      <a:pPr algn="ctr"/>
                      <a:r>
                        <a:rPr lang="it-IT" sz="1400" dirty="0"/>
                        <a:t>-6</a:t>
                      </a:r>
                    </a:p>
                  </a:txBody>
                  <a:tcPr/>
                </a:tc>
                <a:tc>
                  <a:txBody>
                    <a:bodyPr/>
                    <a:lstStyle/>
                    <a:p>
                      <a:pPr algn="ctr"/>
                      <a:r>
                        <a:rPr lang="it-IT" sz="1400" dirty="0"/>
                        <a:t>-8</a:t>
                      </a:r>
                    </a:p>
                  </a:txBody>
                  <a:tcPr/>
                </a:tc>
                <a:tc>
                  <a:txBody>
                    <a:bodyPr/>
                    <a:lstStyle/>
                    <a:p>
                      <a:pPr algn="ctr"/>
                      <a:r>
                        <a:rPr lang="it-IT" sz="1400" dirty="0"/>
                        <a:t>-7</a:t>
                      </a:r>
                    </a:p>
                  </a:txBody>
                  <a:tcPr/>
                </a:tc>
                <a:extLst>
                  <a:ext uri="{0D108BD9-81ED-4DB2-BD59-A6C34878D82A}">
                    <a16:rowId xmlns:a16="http://schemas.microsoft.com/office/drawing/2014/main" val="2859637311"/>
                  </a:ext>
                </a:extLst>
              </a:tr>
            </a:tbl>
          </a:graphicData>
        </a:graphic>
      </p:graphicFrame>
      <p:graphicFrame>
        <p:nvGraphicFramePr>
          <p:cNvPr id="56" name="Tabella 16">
            <a:extLst>
              <a:ext uri="{FF2B5EF4-FFF2-40B4-BE49-F238E27FC236}">
                <a16:creationId xmlns:a16="http://schemas.microsoft.com/office/drawing/2014/main" id="{2FDAE347-5EF4-2BC9-F96C-6AC59CF954C0}"/>
              </a:ext>
            </a:extLst>
          </p:cNvPr>
          <p:cNvGraphicFramePr>
            <a:graphicFrameLocks noGrp="1"/>
          </p:cNvGraphicFramePr>
          <p:nvPr>
            <p:extLst>
              <p:ext uri="{D42A27DB-BD31-4B8C-83A1-F6EECF244321}">
                <p14:modId xmlns:p14="http://schemas.microsoft.com/office/powerpoint/2010/main" val="583112145"/>
              </p:ext>
            </p:extLst>
          </p:nvPr>
        </p:nvGraphicFramePr>
        <p:xfrm>
          <a:off x="7577285" y="5277709"/>
          <a:ext cx="4425700" cy="304800"/>
        </p:xfrm>
        <a:graphic>
          <a:graphicData uri="http://schemas.openxmlformats.org/drawingml/2006/table">
            <a:tbl>
              <a:tblPr firstRow="1" bandRow="1">
                <a:tableStyleId>{5C22544A-7EE6-4342-B048-85BDC9FD1C3A}</a:tableStyleId>
              </a:tblPr>
              <a:tblGrid>
                <a:gridCol w="442570">
                  <a:extLst>
                    <a:ext uri="{9D8B030D-6E8A-4147-A177-3AD203B41FA5}">
                      <a16:colId xmlns:a16="http://schemas.microsoft.com/office/drawing/2014/main" val="2829977809"/>
                    </a:ext>
                  </a:extLst>
                </a:gridCol>
                <a:gridCol w="442570">
                  <a:extLst>
                    <a:ext uri="{9D8B030D-6E8A-4147-A177-3AD203B41FA5}">
                      <a16:colId xmlns:a16="http://schemas.microsoft.com/office/drawing/2014/main" val="3552650893"/>
                    </a:ext>
                  </a:extLst>
                </a:gridCol>
                <a:gridCol w="442570">
                  <a:extLst>
                    <a:ext uri="{9D8B030D-6E8A-4147-A177-3AD203B41FA5}">
                      <a16:colId xmlns:a16="http://schemas.microsoft.com/office/drawing/2014/main" val="1478536294"/>
                    </a:ext>
                  </a:extLst>
                </a:gridCol>
                <a:gridCol w="442570">
                  <a:extLst>
                    <a:ext uri="{9D8B030D-6E8A-4147-A177-3AD203B41FA5}">
                      <a16:colId xmlns:a16="http://schemas.microsoft.com/office/drawing/2014/main" val="160408027"/>
                    </a:ext>
                  </a:extLst>
                </a:gridCol>
                <a:gridCol w="442570">
                  <a:extLst>
                    <a:ext uri="{9D8B030D-6E8A-4147-A177-3AD203B41FA5}">
                      <a16:colId xmlns:a16="http://schemas.microsoft.com/office/drawing/2014/main" val="4150287889"/>
                    </a:ext>
                  </a:extLst>
                </a:gridCol>
                <a:gridCol w="442570">
                  <a:extLst>
                    <a:ext uri="{9D8B030D-6E8A-4147-A177-3AD203B41FA5}">
                      <a16:colId xmlns:a16="http://schemas.microsoft.com/office/drawing/2014/main" val="1182948277"/>
                    </a:ext>
                  </a:extLst>
                </a:gridCol>
                <a:gridCol w="442570">
                  <a:extLst>
                    <a:ext uri="{9D8B030D-6E8A-4147-A177-3AD203B41FA5}">
                      <a16:colId xmlns:a16="http://schemas.microsoft.com/office/drawing/2014/main" val="656955946"/>
                    </a:ext>
                  </a:extLst>
                </a:gridCol>
                <a:gridCol w="442570">
                  <a:extLst>
                    <a:ext uri="{9D8B030D-6E8A-4147-A177-3AD203B41FA5}">
                      <a16:colId xmlns:a16="http://schemas.microsoft.com/office/drawing/2014/main" val="27817058"/>
                    </a:ext>
                  </a:extLst>
                </a:gridCol>
                <a:gridCol w="442570">
                  <a:extLst>
                    <a:ext uri="{9D8B030D-6E8A-4147-A177-3AD203B41FA5}">
                      <a16:colId xmlns:a16="http://schemas.microsoft.com/office/drawing/2014/main" val="3440785716"/>
                    </a:ext>
                  </a:extLst>
                </a:gridCol>
                <a:gridCol w="442570">
                  <a:extLst>
                    <a:ext uri="{9D8B030D-6E8A-4147-A177-3AD203B41FA5}">
                      <a16:colId xmlns:a16="http://schemas.microsoft.com/office/drawing/2014/main" val="1943874058"/>
                    </a:ext>
                  </a:extLst>
                </a:gridCol>
              </a:tblGrid>
              <a:tr h="225830">
                <a:tc>
                  <a:txBody>
                    <a:bodyPr/>
                    <a:lstStyle/>
                    <a:p>
                      <a:pPr algn="ctr"/>
                      <a:r>
                        <a:rPr lang="it-IT" sz="1400" dirty="0"/>
                        <a:t>70</a:t>
                      </a:r>
                    </a:p>
                  </a:txBody>
                  <a:tcPr/>
                </a:tc>
                <a:tc>
                  <a:txBody>
                    <a:bodyPr/>
                    <a:lstStyle/>
                    <a:p>
                      <a:pPr algn="ctr"/>
                      <a:r>
                        <a:rPr lang="it-IT" sz="1400" dirty="0"/>
                        <a:t>38</a:t>
                      </a:r>
                    </a:p>
                  </a:txBody>
                  <a:tcPr/>
                </a:tc>
                <a:tc>
                  <a:txBody>
                    <a:bodyPr/>
                    <a:lstStyle/>
                    <a:p>
                      <a:pPr algn="ctr"/>
                      <a:r>
                        <a:rPr lang="it-IT" sz="1400" dirty="0"/>
                        <a:t>8</a:t>
                      </a:r>
                    </a:p>
                  </a:txBody>
                  <a:tcPr/>
                </a:tc>
                <a:tc>
                  <a:txBody>
                    <a:bodyPr/>
                    <a:lstStyle/>
                    <a:p>
                      <a:pPr algn="ctr"/>
                      <a:r>
                        <a:rPr lang="it-IT" sz="1400" dirty="0"/>
                        <a:t>-8</a:t>
                      </a:r>
                    </a:p>
                  </a:txBody>
                  <a:tcPr/>
                </a:tc>
                <a:tc>
                  <a:txBody>
                    <a:bodyPr/>
                    <a:lstStyle/>
                    <a:p>
                      <a:pPr algn="ctr"/>
                      <a:r>
                        <a:rPr lang="it-IT" sz="1400" dirty="0"/>
                        <a:t>-25</a:t>
                      </a:r>
                    </a:p>
                  </a:txBody>
                  <a:tcPr/>
                </a:tc>
                <a:tc>
                  <a:txBody>
                    <a:bodyPr/>
                    <a:lstStyle/>
                    <a:p>
                      <a:pPr algn="ctr"/>
                      <a:r>
                        <a:rPr lang="it-IT" sz="1400" dirty="0"/>
                        <a:t>-23</a:t>
                      </a:r>
                    </a:p>
                  </a:txBody>
                  <a:tcPr/>
                </a:tc>
                <a:tc>
                  <a:txBody>
                    <a:bodyPr/>
                    <a:lstStyle/>
                    <a:p>
                      <a:pPr algn="ctr"/>
                      <a:r>
                        <a:rPr lang="it-IT" sz="1400" dirty="0"/>
                        <a:t>-20</a:t>
                      </a:r>
                    </a:p>
                  </a:txBody>
                  <a:tcPr/>
                </a:tc>
                <a:tc>
                  <a:txBody>
                    <a:bodyPr/>
                    <a:lstStyle/>
                    <a:p>
                      <a:pPr algn="ctr"/>
                      <a:r>
                        <a:rPr lang="it-IT" sz="1400" dirty="0"/>
                        <a:t>-21</a:t>
                      </a:r>
                    </a:p>
                  </a:txBody>
                  <a:tcPr/>
                </a:tc>
                <a:tc>
                  <a:txBody>
                    <a:bodyPr/>
                    <a:lstStyle/>
                    <a:p>
                      <a:pPr algn="ctr"/>
                      <a:r>
                        <a:rPr lang="it-IT" sz="1400" dirty="0"/>
                        <a:t>-15</a:t>
                      </a:r>
                    </a:p>
                  </a:txBody>
                  <a:tcPr/>
                </a:tc>
                <a:tc>
                  <a:txBody>
                    <a:bodyPr/>
                    <a:lstStyle/>
                    <a:p>
                      <a:pPr algn="ctr"/>
                      <a:r>
                        <a:rPr lang="it-IT" sz="1400" dirty="0"/>
                        <a:t>-7</a:t>
                      </a:r>
                    </a:p>
                  </a:txBody>
                  <a:tcPr/>
                </a:tc>
                <a:extLst>
                  <a:ext uri="{0D108BD9-81ED-4DB2-BD59-A6C34878D82A}">
                    <a16:rowId xmlns:a16="http://schemas.microsoft.com/office/drawing/2014/main" val="2859637311"/>
                  </a:ext>
                </a:extLst>
              </a:tr>
            </a:tbl>
          </a:graphicData>
        </a:graphic>
      </p:graphicFrame>
      <p:cxnSp>
        <p:nvCxnSpPr>
          <p:cNvPr id="57" name="Connettore 2 18">
            <a:extLst>
              <a:ext uri="{FF2B5EF4-FFF2-40B4-BE49-F238E27FC236}">
                <a16:creationId xmlns:a16="http://schemas.microsoft.com/office/drawing/2014/main" id="{FD000F98-C975-D78C-32ED-8738E54ADE2B}"/>
              </a:ext>
            </a:extLst>
          </p:cNvPr>
          <p:cNvCxnSpPr>
            <a:cxnSpLocks/>
            <a:stCxn id="46" idx="2"/>
            <a:endCxn id="55" idx="0"/>
          </p:cNvCxnSpPr>
          <p:nvPr/>
        </p:nvCxnSpPr>
        <p:spPr>
          <a:xfrm>
            <a:off x="9790135" y="4533432"/>
            <a:ext cx="0" cy="164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Connettore 2 21">
            <a:extLst>
              <a:ext uri="{FF2B5EF4-FFF2-40B4-BE49-F238E27FC236}">
                <a16:creationId xmlns:a16="http://schemas.microsoft.com/office/drawing/2014/main" id="{5540809C-1757-2922-9756-2DC73FDF6DED}"/>
              </a:ext>
            </a:extLst>
          </p:cNvPr>
          <p:cNvCxnSpPr>
            <a:endCxn id="56" idx="0"/>
          </p:cNvCxnSpPr>
          <p:nvPr/>
        </p:nvCxnSpPr>
        <p:spPr>
          <a:xfrm>
            <a:off x="9790135" y="4856963"/>
            <a:ext cx="0" cy="4207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Connettore 2 23">
            <a:extLst>
              <a:ext uri="{FF2B5EF4-FFF2-40B4-BE49-F238E27FC236}">
                <a16:creationId xmlns:a16="http://schemas.microsoft.com/office/drawing/2014/main" id="{B9E5D8EF-934F-5193-BA5F-79D5DABC3F73}"/>
              </a:ext>
            </a:extLst>
          </p:cNvPr>
          <p:cNvCxnSpPr>
            <a:cxnSpLocks/>
            <a:stCxn id="56" idx="2"/>
            <a:endCxn id="47" idx="0"/>
          </p:cNvCxnSpPr>
          <p:nvPr/>
        </p:nvCxnSpPr>
        <p:spPr>
          <a:xfrm>
            <a:off x="9790135" y="5582509"/>
            <a:ext cx="16383" cy="2164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Freccia in giù 20">
            <a:extLst>
              <a:ext uri="{FF2B5EF4-FFF2-40B4-BE49-F238E27FC236}">
                <a16:creationId xmlns:a16="http://schemas.microsoft.com/office/drawing/2014/main" id="{599FFF22-55F1-2872-13A7-A517F5159043}"/>
              </a:ext>
            </a:extLst>
          </p:cNvPr>
          <p:cNvSpPr/>
          <p:nvPr/>
        </p:nvSpPr>
        <p:spPr>
          <a:xfrm>
            <a:off x="9212158" y="5003407"/>
            <a:ext cx="749809" cy="301085"/>
          </a:xfrm>
          <a:prstGeom prst="downArrow">
            <a:avLst>
              <a:gd name="adj1" fmla="val 61468"/>
              <a:gd name="adj2" fmla="val 50000"/>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t>min</a:t>
            </a:r>
          </a:p>
        </p:txBody>
      </p:sp>
    </p:spTree>
    <p:extLst>
      <p:ext uri="{BB962C8B-B14F-4D97-AF65-F5344CB8AC3E}">
        <p14:creationId xmlns:p14="http://schemas.microsoft.com/office/powerpoint/2010/main" val="20778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P spid="44" grpId="0"/>
      <p:bldP spid="45" grpId="0"/>
      <p:bldP spid="48" grpId="0"/>
      <p:bldP spid="49" grpId="0"/>
      <p:bldP spid="50" grpId="0"/>
      <p:bldP spid="51" grpId="0"/>
      <p:bldP spid="52" grpId="0"/>
      <p:bldP spid="53" grpId="0"/>
      <p:bldP spid="54" grpId="0"/>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5F9DD26-A636-4C14-58DB-F68B7DD37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30068"/>
            <a:ext cx="6002563" cy="1947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2FE5F-3CCC-BEB7-D2EF-AD882EACF092}"/>
              </a:ext>
            </a:extLst>
          </p:cNvPr>
          <p:cNvSpPr txBox="1"/>
          <p:nvPr/>
        </p:nvSpPr>
        <p:spPr>
          <a:xfrm>
            <a:off x="3926880" y="165370"/>
            <a:ext cx="4338239" cy="461665"/>
          </a:xfrm>
          <a:prstGeom prst="rect">
            <a:avLst/>
          </a:prstGeom>
          <a:noFill/>
        </p:spPr>
        <p:txBody>
          <a:bodyPr wrap="none" rtlCol="0">
            <a:spAutoFit/>
          </a:bodyPr>
          <a:lstStyle/>
          <a:p>
            <a:r>
              <a:rPr lang="en-GB" sz="2400" b="1" dirty="0"/>
              <a:t>Other algorithms for trimming</a:t>
            </a:r>
          </a:p>
        </p:txBody>
      </p:sp>
      <p:sp>
        <p:nvSpPr>
          <p:cNvPr id="7" name="TextBox 6">
            <a:extLst>
              <a:ext uri="{FF2B5EF4-FFF2-40B4-BE49-F238E27FC236}">
                <a16:creationId xmlns:a16="http://schemas.microsoft.com/office/drawing/2014/main" id="{485E72ED-E68E-416D-82F2-ACF6CC2961E1}"/>
              </a:ext>
            </a:extLst>
          </p:cNvPr>
          <p:cNvSpPr txBox="1"/>
          <p:nvPr/>
        </p:nvSpPr>
        <p:spPr>
          <a:xfrm>
            <a:off x="139157" y="1430068"/>
            <a:ext cx="6002563" cy="2308324"/>
          </a:xfrm>
          <a:prstGeom prst="rect">
            <a:avLst/>
          </a:prstGeom>
          <a:noFill/>
        </p:spPr>
        <p:txBody>
          <a:bodyPr wrap="square">
            <a:spAutoFit/>
          </a:bodyPr>
          <a:lstStyle/>
          <a:p>
            <a:pPr marL="285750" indent="-285750">
              <a:buFont typeface="Arial" panose="020B0604020202020204" pitchFamily="34" charset="0"/>
              <a:buChar char="•"/>
            </a:pPr>
            <a:r>
              <a:rPr lang="en-GB" dirty="0"/>
              <a:t>The most recent, it was designed with speed in mind.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works with a running average for quality check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has several other interesting features (such as the </a:t>
            </a:r>
            <a:r>
              <a:rPr lang="en-GB" dirty="0" err="1"/>
              <a:t>polyX</a:t>
            </a:r>
            <a:r>
              <a:rPr lang="en-GB" dirty="0"/>
              <a:t>- or the </a:t>
            </a:r>
            <a:r>
              <a:rPr lang="en-GB" dirty="0" err="1"/>
              <a:t>polyG</a:t>
            </a:r>
            <a:r>
              <a:rPr lang="en-GB" dirty="0"/>
              <a:t>-trimming).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also reports a user-friendly html report. </a:t>
            </a:r>
          </a:p>
        </p:txBody>
      </p:sp>
      <p:sp>
        <p:nvSpPr>
          <p:cNvPr id="9" name="TextBox 8">
            <a:extLst>
              <a:ext uri="{FF2B5EF4-FFF2-40B4-BE49-F238E27FC236}">
                <a16:creationId xmlns:a16="http://schemas.microsoft.com/office/drawing/2014/main" id="{9BFEE63B-A233-BCB4-F597-701A1A9D5DAA}"/>
              </a:ext>
            </a:extLst>
          </p:cNvPr>
          <p:cNvSpPr txBox="1"/>
          <p:nvPr/>
        </p:nvSpPr>
        <p:spPr>
          <a:xfrm>
            <a:off x="3093720" y="4595614"/>
            <a:ext cx="6096000" cy="369332"/>
          </a:xfrm>
          <a:prstGeom prst="rect">
            <a:avLst/>
          </a:prstGeom>
          <a:noFill/>
        </p:spPr>
        <p:txBody>
          <a:bodyPr wrap="square">
            <a:spAutoFit/>
          </a:bodyPr>
          <a:lstStyle/>
          <a:p>
            <a:r>
              <a:rPr lang="en-GB" dirty="0"/>
              <a:t>It will likely become a gold-standard in the next future.</a:t>
            </a:r>
          </a:p>
        </p:txBody>
      </p:sp>
    </p:spTree>
    <p:extLst>
      <p:ext uri="{BB962C8B-B14F-4D97-AF65-F5344CB8AC3E}">
        <p14:creationId xmlns:p14="http://schemas.microsoft.com/office/powerpoint/2010/main" val="62731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17857</TotalTime>
  <Words>1952</Words>
  <Application>Microsoft Office PowerPoint</Application>
  <PresentationFormat>Widescreen</PresentationFormat>
  <Paragraphs>247</Paragraphs>
  <Slides>26</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-apple-system</vt:lpstr>
      <vt:lpstr>Aptos</vt:lpstr>
      <vt:lpstr>Aptos Display</vt:lpstr>
      <vt:lpstr>Arial</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Alfonso Esposito</dc:creator>
  <cp:lastModifiedBy>Alfonso Esposito</cp:lastModifiedBy>
  <cp:revision>18</cp:revision>
  <dcterms:created xsi:type="dcterms:W3CDTF">2025-07-30T17:13:19Z</dcterms:created>
  <dcterms:modified xsi:type="dcterms:W3CDTF">2025-08-12T16:45:21Z</dcterms:modified>
</cp:coreProperties>
</file>